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C_1218C59E.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notesMasterIdLst>
    <p:notesMasterId r:id="rId17"/>
  </p:notesMasterIdLst>
  <p:sldIdLst>
    <p:sldId id="256" r:id="rId5"/>
    <p:sldId id="257" r:id="rId6"/>
    <p:sldId id="288" r:id="rId7"/>
    <p:sldId id="268" r:id="rId8"/>
    <p:sldId id="294" r:id="rId9"/>
    <p:sldId id="289" r:id="rId10"/>
    <p:sldId id="274" r:id="rId11"/>
    <p:sldId id="297" r:id="rId12"/>
    <p:sldId id="298" r:id="rId13"/>
    <p:sldId id="295" r:id="rId14"/>
    <p:sldId id="296" r:id="rId15"/>
    <p:sldId id="280" r:id="rId16"/>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3F1813-4215-F208-F090-11ACBCB8AD79}" name="HURLEY-DAVIS CARISA" initials="HDC" userId="S::CHURLEY@isbe.net::9021b205-3082-4b12-a548-5a1831fc79b2" providerId="AD"/>
  <p188:author id="{834F2033-1EB2-352E-AEF0-4E849CC09162}" name="Torres, Martin" initials="TM" userId="S::Martin.Torres@illinois.gov::d8bdbd89-fbaa-4248-bb3f-2f1896b4c599" providerId="AD"/>
  <p188:author id="{47640590-F4E4-FE70-9F3D-B99154AF65BF}" name="Guest User" initials="GU" userId="S::urn:spo:anon#1b1ba99b356b69f929e0a5f6e00f34c50c59ac5f7b5f09490851db3814a0afe5::" providerId="AD"/>
  <p188:author id="{0D7720AC-F11A-F0D0-EA4F-98AC72B41EC2}" name="HELFER JASON" initials="JH" userId="S::JHELFER@isbe.net::f4ad37e4-a92e-441a-badc-c55d5071a475" providerId="AD"/>
  <p188:author id="{2F52BEBC-3EEF-A584-2910-364CC31AA5F1}" name="Ramos, Teresa M." initials="RTM" userId="S::Teresa.Ramos@Illinois.gov::bb1afea2-c9c3-463c-a15e-62c21c68be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2DC"/>
    <a:srgbClr val="00A3E0"/>
    <a:srgbClr val="003E5A"/>
    <a:srgbClr val="043E5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7" autoAdjust="0"/>
    <p:restoredTop sz="79899" autoAdjust="0"/>
  </p:normalViewPr>
  <p:slideViewPr>
    <p:cSldViewPr snapToGrid="0">
      <p:cViewPr varScale="1">
        <p:scale>
          <a:sx n="91" d="100"/>
          <a:sy n="91" d="100"/>
        </p:scale>
        <p:origin x="180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10C_1218C59E.xml><?xml version="1.0" encoding="utf-8"?>
<p188:cmLst xmlns:a="http://schemas.openxmlformats.org/drawingml/2006/main" xmlns:r="http://schemas.openxmlformats.org/officeDocument/2006/relationships" xmlns:p188="http://schemas.microsoft.com/office/powerpoint/2018/8/main">
  <p188:cm id="{97C956F5-57D1-4ECB-A4AC-F1DC85544FA3}" authorId="{2F52BEBC-3EEF-A584-2910-364CC31AA5F1}" created="2023-10-02T16:10:58.419">
    <ac:deMkLst xmlns:ac="http://schemas.microsoft.com/office/drawing/2013/main/command">
      <pc:docMk xmlns:pc="http://schemas.microsoft.com/office/powerpoint/2013/main/command"/>
      <pc:sldMk xmlns:pc="http://schemas.microsoft.com/office/powerpoint/2013/main/command" cId="303613342" sldId="268"/>
      <ac:graphicFrameMk id="4" creationId="{84B3B88D-8E31-48E8-9595-FE9FB2615399}"/>
    </ac:deMkLst>
    <p188:txBody>
      <a:bodyPr/>
      <a:lstStyle/>
      <a:p>
        <a:r>
          <a:rPr lang="en-US"/>
          <a:t>Is this the number of seats requested overall or in deserts? If overall, do we have the number requested in deserts and can we add it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3408"/>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884614" y="2"/>
            <a:ext cx="2971800" cy="463408"/>
          </a:xfrm>
          <a:prstGeom prst="rect">
            <a:avLst/>
          </a:prstGeom>
        </p:spPr>
        <p:txBody>
          <a:bodyPr vert="horz" lIns="93175" tIns="46587" rIns="93175" bIns="46587" rtlCol="0"/>
          <a:lstStyle>
            <a:lvl1pPr algn="r">
              <a:defRPr sz="1200"/>
            </a:lvl1pPr>
          </a:lstStyle>
          <a:p>
            <a:fld id="{C1AACADF-4496-48E5-98B4-11F5913ED854}" type="datetimeFigureOut">
              <a:rPr lang="en-US" smtClean="0"/>
              <a:t>10/4/2023</a:t>
            </a:fld>
            <a:endParaRPr lang="en-US" dirty="0"/>
          </a:p>
        </p:txBody>
      </p:sp>
      <p:sp>
        <p:nvSpPr>
          <p:cNvPr id="4" name="Slide Image Placeholder 3"/>
          <p:cNvSpPr>
            <a:spLocks noGrp="1" noRot="1" noChangeAspect="1"/>
          </p:cNvSpPr>
          <p:nvPr>
            <p:ph type="sldImg" idx="2"/>
          </p:nvPr>
        </p:nvSpPr>
        <p:spPr>
          <a:xfrm>
            <a:off x="1350963" y="1154113"/>
            <a:ext cx="4156075" cy="3116262"/>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685800" y="4444862"/>
            <a:ext cx="5486400" cy="3636704"/>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2971800" cy="463407"/>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2670"/>
            <a:ext cx="2971800" cy="463407"/>
          </a:xfrm>
          <a:prstGeom prst="rect">
            <a:avLst/>
          </a:prstGeom>
        </p:spPr>
        <p:txBody>
          <a:bodyPr vert="horz" lIns="93175" tIns="46587" rIns="93175" bIns="46587" rtlCol="0" anchor="b"/>
          <a:lstStyle>
            <a:lvl1pPr algn="r">
              <a:defRPr sz="1200"/>
            </a:lvl1pPr>
          </a:lstStyle>
          <a:p>
            <a:fld id="{25F7E55C-A733-421E-9123-C8AF8246155C}" type="slidenum">
              <a:rPr lang="en-US" smtClean="0"/>
              <a:t>‹#›</a:t>
            </a:fld>
            <a:endParaRPr lang="en-US" dirty="0"/>
          </a:p>
        </p:txBody>
      </p:sp>
    </p:spTree>
    <p:extLst>
      <p:ext uri="{BB962C8B-B14F-4D97-AF65-F5344CB8AC3E}">
        <p14:creationId xmlns:p14="http://schemas.microsoft.com/office/powerpoint/2010/main" val="168334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rthtofiveil.com/council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2.illinois.gov/sites/GATA/Grantee/Pages/default.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7E55C-A733-421E-9123-C8AF8246155C}" type="slidenum">
              <a:rPr lang="en-US" smtClean="0"/>
              <a:t>1</a:t>
            </a:fld>
            <a:endParaRPr lang="en-US" dirty="0"/>
          </a:p>
        </p:txBody>
      </p:sp>
    </p:spTree>
    <p:extLst>
      <p:ext uri="{BB962C8B-B14F-4D97-AF65-F5344CB8AC3E}">
        <p14:creationId xmlns:p14="http://schemas.microsoft.com/office/powerpoint/2010/main" val="396955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share with you the progress ISBE has made in addressing  the Smart Start IL goal of eliminating preschool deserts and Provide you with an overview of the applications we received. Through the application process there were some lessons learned so we will share that information as well. Finally we will provide you with our draft timeline for the FY25 ECBG RFP process and what ongoing support we will have for potential applicants. </a:t>
            </a:r>
          </a:p>
        </p:txBody>
      </p:sp>
      <p:sp>
        <p:nvSpPr>
          <p:cNvPr id="4" name="Slide Number Placeholder 3"/>
          <p:cNvSpPr>
            <a:spLocks noGrp="1"/>
          </p:cNvSpPr>
          <p:nvPr>
            <p:ph type="sldNum" sz="quarter" idx="5"/>
          </p:nvPr>
        </p:nvSpPr>
        <p:spPr/>
        <p:txBody>
          <a:bodyPr/>
          <a:lstStyle/>
          <a:p>
            <a:fld id="{25F7E55C-A733-421E-9123-C8AF8246155C}" type="slidenum">
              <a:rPr lang="en-US" smtClean="0"/>
              <a:t>2</a:t>
            </a:fld>
            <a:endParaRPr lang="en-US" dirty="0"/>
          </a:p>
        </p:txBody>
      </p:sp>
    </p:spTree>
    <p:extLst>
      <p:ext uri="{BB962C8B-B14F-4D97-AF65-F5344CB8AC3E}">
        <p14:creationId xmlns:p14="http://schemas.microsoft.com/office/powerpoint/2010/main" val="95813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F24 RFP round we knew that we had to approach this different from our previous RFP rounds if we were going to be successful in reaching the Smart Start goal for year 1 of expanding access by 5000 seats. Prior to the release of the RFP we engaged stakeholders in listening session where we gained feedback on the previous RFP sessions and used that information on determining  the best way to approach the FY24 RFP. </a:t>
            </a:r>
          </a:p>
          <a:p>
            <a:r>
              <a:rPr lang="en-US" dirty="0"/>
              <a:t>We heard things such as: the narrative question were repetitive, the application read as if was geared towards school districts and that obtaining data was difficult. So,  we shored all that up eliminating repetitive narrative questions, updating language in the RFP to ensure that it read inclusive of CBOs and to further show that CBOs are encouraged to apply we even provided priority points for CBOs that applied.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know this RFP was to eliminate deserts, so we linked the desert information in the application that was linked to a map on our website, it was easy for applicants  to obtain and understand, and they did not have to search for the data this year.  After releasing the RFP this year rather than hosting 1 technical assistance webinars we hosted 3 this year and one was targeted for CBOs.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support for applicants were provided by </a:t>
            </a:r>
            <a:r>
              <a:rPr lang="en-US" sz="1800" u="sng" dirty="0">
                <a:solidFill>
                  <a:srgbClr val="0000FF"/>
                </a:solidFill>
                <a:effectLst/>
                <a:latin typeface="Times New Roman" panose="02020603050405020304" pitchFamily="18" charset="0"/>
                <a:ea typeface="Times New Roman" panose="02020603050405020304" pitchFamily="18" charset="0"/>
              </a:rPr>
              <a:t>The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Birth to Five Illinois</a:t>
            </a:r>
            <a:r>
              <a:rPr lang="en-US" sz="1800" dirty="0">
                <a:effectLst/>
                <a:latin typeface="Times New Roman" panose="02020603050405020304" pitchFamily="18" charset="0"/>
                <a:ea typeface="Times New Roman" panose="02020603050405020304" pitchFamily="18" charset="0"/>
              </a:rPr>
              <a:t> Regional Team they were  available throughout the application window to assist applicants with accessing and understanding data, connecting applicants to grant-writing support where possible, and assisting community-based providers, such as family child care homes, with identifying opportunities for collaboration and partners to apply for funding.   </a:t>
            </a:r>
            <a:r>
              <a:rPr lang="en-US" dirty="0"/>
              <a:t>We are excited because in the next few slides you will see that, all of our efforts were successful in ISBE exceeding our goal of expanding access by 5000.  But first we want to share with you a bit more about the RFP process. ISBE secured a vendor to support this process. Jenny Metcalf worked very close with the vendor throughout the process and she is going to provide you with information on the applications we received. </a:t>
            </a:r>
          </a:p>
        </p:txBody>
      </p:sp>
      <p:sp>
        <p:nvSpPr>
          <p:cNvPr id="4" name="Slide Number Placeholder 3"/>
          <p:cNvSpPr>
            <a:spLocks noGrp="1"/>
          </p:cNvSpPr>
          <p:nvPr>
            <p:ph type="sldNum" sz="quarter" idx="5"/>
          </p:nvPr>
        </p:nvSpPr>
        <p:spPr/>
        <p:txBody>
          <a:bodyPr/>
          <a:lstStyle/>
          <a:p>
            <a:fld id="{25F7E55C-A733-421E-9123-C8AF8246155C}" type="slidenum">
              <a:rPr lang="en-US" smtClean="0"/>
              <a:t>3</a:t>
            </a:fld>
            <a:endParaRPr lang="en-US" dirty="0"/>
          </a:p>
        </p:txBody>
      </p:sp>
    </p:spTree>
    <p:extLst>
      <p:ext uri="{BB962C8B-B14F-4D97-AF65-F5344CB8AC3E}">
        <p14:creationId xmlns:p14="http://schemas.microsoft.com/office/powerpoint/2010/main" val="325576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*Does not include CPS</a:t>
            </a:r>
          </a:p>
          <a:p>
            <a:r>
              <a:rPr lang="en-US" dirty="0">
                <a:cs typeface="Calibri"/>
              </a:rPr>
              <a:t>This slide shows the total numbers of applications received, the total number of children proposed to be served and the total funding amount requested of all applications. As shown on the slide ISBE received a total of 190 applications. The estimated number to be served within all applications is11,262 and the total funding request amount is $96,223,826.  Out of the 190-applications received we received 167 applications from the preschool deserts. There were approximately 17 counties in deserts that we did not receive applications from. ISBE, through support from the Birth to Five Regional Team will provide targeted support and priority points to districts and CBOs  those areas in the FY25 RFP process.  Additionally, we received  PI 27, PFA 20, PFAE 15 applications from CBOs.  As noted on this slide, ISBE received more than enough slides to reach the Smart Start goal for year 1 of expanding access to preschool services by 5000 seats.  Next, Carisa will  provide you with the FY24 ECBG awards. </a:t>
            </a:r>
          </a:p>
          <a:p>
            <a:endParaRPr lang="en-US" dirty="0">
              <a:cs typeface="Calibri"/>
            </a:endParaRPr>
          </a:p>
          <a:p>
            <a:r>
              <a:rPr lang="en-US" dirty="0">
                <a:cs typeface="Calibri"/>
              </a:rPr>
              <a:t>Deserts with no applications: (Jo </a:t>
            </a:r>
            <a:r>
              <a:rPr lang="en-US" dirty="0" err="1">
                <a:cs typeface="Calibri"/>
              </a:rPr>
              <a:t>Davisess</a:t>
            </a:r>
            <a:r>
              <a:rPr lang="en-US" dirty="0">
                <a:cs typeface="Calibri"/>
              </a:rPr>
              <a:t>, Stephenson, Ogle, Winnebago, Bureau, Grundy, Iroquois, Woodford, Ford, Pike, Morgan, Douglas, Clinton, Washington, Wayne, Franklin, and Jackson.) </a:t>
            </a:r>
          </a:p>
        </p:txBody>
      </p:sp>
      <p:sp>
        <p:nvSpPr>
          <p:cNvPr id="4" name="Slide Number Placeholder 3"/>
          <p:cNvSpPr>
            <a:spLocks noGrp="1"/>
          </p:cNvSpPr>
          <p:nvPr>
            <p:ph type="sldNum" sz="quarter" idx="5"/>
          </p:nvPr>
        </p:nvSpPr>
        <p:spPr/>
        <p:txBody>
          <a:bodyPr/>
          <a:lstStyle/>
          <a:p>
            <a:fld id="{25F7E55C-A733-421E-9123-C8AF8246155C}" type="slidenum">
              <a:rPr lang="en-US" smtClean="0"/>
              <a:t>4</a:t>
            </a:fld>
            <a:endParaRPr lang="en-US" dirty="0"/>
          </a:p>
        </p:txBody>
      </p:sp>
    </p:spTree>
    <p:extLst>
      <p:ext uri="{BB962C8B-B14F-4D97-AF65-F5344CB8AC3E}">
        <p14:creationId xmlns:p14="http://schemas.microsoft.com/office/powerpoint/2010/main" val="287374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ECBG allocation is up to  $673,138,100. In FY24  we estimate an increase of 8,977 new ECBG seats in Illinois. This bring the total ECBG seats in IL up to 123,073. Through the FY24 RFP process there were some lessons learned. Jenny will provide you with an overview of what we learned and how we will address it in the FY25 application. </a:t>
            </a:r>
          </a:p>
        </p:txBody>
      </p:sp>
      <p:sp>
        <p:nvSpPr>
          <p:cNvPr id="4" name="Slide Number Placeholder 3"/>
          <p:cNvSpPr>
            <a:spLocks noGrp="1"/>
          </p:cNvSpPr>
          <p:nvPr>
            <p:ph type="sldNum" sz="quarter" idx="5"/>
          </p:nvPr>
        </p:nvSpPr>
        <p:spPr/>
        <p:txBody>
          <a:bodyPr/>
          <a:lstStyle/>
          <a:p>
            <a:fld id="{25F7E55C-A733-421E-9123-C8AF8246155C}" type="slidenum">
              <a:rPr lang="en-US" smtClean="0"/>
              <a:t>5</a:t>
            </a:fld>
            <a:endParaRPr lang="en-US" dirty="0"/>
          </a:p>
        </p:txBody>
      </p:sp>
    </p:spTree>
    <p:extLst>
      <p:ext uri="{BB962C8B-B14F-4D97-AF65-F5344CB8AC3E}">
        <p14:creationId xmlns:p14="http://schemas.microsoft.com/office/powerpoint/2010/main" val="342706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 Illinois Grant Accountability and Transparency Act (GATA) requires applicants to complete prequalification requirements before applying for any grant. This includes completion of the Grantee Registration and prequalification process through the </a:t>
            </a:r>
            <a:r>
              <a:rPr lang="en-US" dirty="0">
                <a:hlinkClick r:id="rId3"/>
              </a:rPr>
              <a:t>Illinois GATA Web Portal</a:t>
            </a:r>
            <a:r>
              <a:rPr lang="en-US" dirty="0"/>
              <a:t>. Grant applications must be submitted by the application deadline indicated in the RPF document. </a:t>
            </a:r>
            <a:r>
              <a:rPr lang="en-US" dirty="0">
                <a:cs typeface="Calibri"/>
              </a:rPr>
              <a:t>There were 11 applicants who did not meet GATA prequalification's due to not having a GATA profile or the SAM.gov registration was expired – 9 PFA, 1 PFAE and 1 PI. So, one of our lessons learned was that applicants need more information on the prequalification process. </a:t>
            </a:r>
          </a:p>
          <a:p>
            <a:r>
              <a:rPr lang="en-US" dirty="0">
                <a:cs typeface="Calibri"/>
              </a:rPr>
              <a:t>The development of budgets was also an area where we found that applicants needed assistance with so for FY25 we ill provide additional guidance </a:t>
            </a:r>
          </a:p>
          <a:p>
            <a:endParaRPr lang="en-US" dirty="0">
              <a:cs typeface="Calibri"/>
            </a:endParaRPr>
          </a:p>
          <a:p>
            <a:endParaRPr lang="en-US" dirty="0">
              <a:cs typeface="Calibri"/>
            </a:endParaRPr>
          </a:p>
          <a:p>
            <a:endParaRPr lang="en-US" dirty="0">
              <a:cs typeface="Calibri"/>
            </a:endParaRPr>
          </a:p>
          <a:p>
            <a:r>
              <a:rPr lang="en-US" dirty="0">
                <a:cs typeface="Calibri"/>
              </a:rPr>
              <a:t>We had two entities that were not eligible for funding because they had a total score under 60. </a:t>
            </a:r>
          </a:p>
        </p:txBody>
      </p:sp>
      <p:sp>
        <p:nvSpPr>
          <p:cNvPr id="4" name="Slide Number Placeholder 3"/>
          <p:cNvSpPr>
            <a:spLocks noGrp="1"/>
          </p:cNvSpPr>
          <p:nvPr>
            <p:ph type="sldNum" sz="quarter" idx="5"/>
          </p:nvPr>
        </p:nvSpPr>
        <p:spPr/>
        <p:txBody>
          <a:bodyPr/>
          <a:lstStyle/>
          <a:p>
            <a:fld id="{25F7E55C-A733-421E-9123-C8AF8246155C}" type="slidenum">
              <a:rPr lang="en-US" smtClean="0"/>
              <a:t>6</a:t>
            </a:fld>
            <a:endParaRPr lang="en-US" dirty="0"/>
          </a:p>
        </p:txBody>
      </p:sp>
    </p:spTree>
    <p:extLst>
      <p:ext uri="{BB962C8B-B14F-4D97-AF65-F5344CB8AC3E}">
        <p14:creationId xmlns:p14="http://schemas.microsoft.com/office/powerpoint/2010/main" val="99805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7E55C-A733-421E-9123-C8AF8246155C}" type="slidenum">
              <a:rPr lang="en-US" smtClean="0"/>
              <a:t>8</a:t>
            </a:fld>
            <a:endParaRPr lang="en-US" dirty="0"/>
          </a:p>
        </p:txBody>
      </p:sp>
    </p:spTree>
    <p:extLst>
      <p:ext uri="{BB962C8B-B14F-4D97-AF65-F5344CB8AC3E}">
        <p14:creationId xmlns:p14="http://schemas.microsoft.com/office/powerpoint/2010/main" val="211993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F7E55C-A733-421E-9123-C8AF8246155C}" type="slidenum">
              <a:rPr lang="en-US" smtClean="0"/>
              <a:t>12</a:t>
            </a:fld>
            <a:endParaRPr lang="en-US" dirty="0"/>
          </a:p>
        </p:txBody>
      </p:sp>
    </p:spTree>
    <p:extLst>
      <p:ext uri="{BB962C8B-B14F-4D97-AF65-F5344CB8AC3E}">
        <p14:creationId xmlns:p14="http://schemas.microsoft.com/office/powerpoint/2010/main" val="191748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7" name="Slide Number Placeholder 5"/>
          <p:cNvSpPr txBox="1">
            <a:spLocks/>
          </p:cNvSpPr>
          <p:nvPr userDrawn="1"/>
        </p:nvSpPr>
        <p:spPr>
          <a:xfrm>
            <a:off x="8686800" y="6477000"/>
            <a:ext cx="457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D734BA-EFFF-47E9-B4A0-42A9EEEAB748}" type="slidenum">
              <a:rPr lang="en-US" sz="1600" smtClean="0"/>
              <a:pPr/>
              <a:t>‹#›</a:t>
            </a:fld>
            <a:endParaRPr lang="en-US" dirty="0"/>
          </a:p>
        </p:txBody>
      </p:sp>
    </p:spTree>
    <p:extLst>
      <p:ext uri="{BB962C8B-B14F-4D97-AF65-F5344CB8AC3E}">
        <p14:creationId xmlns:p14="http://schemas.microsoft.com/office/powerpoint/2010/main" val="241750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686800" y="6477000"/>
            <a:ext cx="457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D734BA-EFFF-47E9-B4A0-42A9EEEAB748}" type="slidenum">
              <a:rPr lang="en-US" sz="1600" smtClean="0"/>
              <a:pPr/>
              <a:t>‹#›</a:t>
            </a:fld>
            <a:endParaRPr lang="en-US" dirty="0"/>
          </a:p>
        </p:txBody>
      </p:sp>
    </p:spTree>
    <p:extLst>
      <p:ext uri="{BB962C8B-B14F-4D97-AF65-F5344CB8AC3E}">
        <p14:creationId xmlns:p14="http://schemas.microsoft.com/office/powerpoint/2010/main" val="394892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686800" y="6477000"/>
            <a:ext cx="457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D734BA-EFFF-47E9-B4A0-42A9EEEAB748}" type="slidenum">
              <a:rPr lang="en-US" sz="1600" smtClean="0"/>
              <a:pPr/>
              <a:t>‹#›</a:t>
            </a:fld>
            <a:endParaRPr lang="en-US" dirty="0"/>
          </a:p>
        </p:txBody>
      </p:sp>
    </p:spTree>
    <p:extLst>
      <p:ext uri="{BB962C8B-B14F-4D97-AF65-F5344CB8AC3E}">
        <p14:creationId xmlns:p14="http://schemas.microsoft.com/office/powerpoint/2010/main" val="170993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8686800" y="6477000"/>
            <a:ext cx="457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D734BA-EFFF-47E9-B4A0-42A9EEEAB748}" type="slidenum">
              <a:rPr lang="en-US" sz="1600" smtClean="0"/>
              <a:pPr/>
              <a:t>‹#›</a:t>
            </a:fld>
            <a:endParaRPr lang="en-US" dirty="0"/>
          </a:p>
        </p:txBody>
      </p:sp>
    </p:spTree>
    <p:extLst>
      <p:ext uri="{BB962C8B-B14F-4D97-AF65-F5344CB8AC3E}">
        <p14:creationId xmlns:p14="http://schemas.microsoft.com/office/powerpoint/2010/main" val="330460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5"/>
          <p:cNvSpPr txBox="1">
            <a:spLocks/>
          </p:cNvSpPr>
          <p:nvPr userDrawn="1"/>
        </p:nvSpPr>
        <p:spPr>
          <a:xfrm>
            <a:off x="8686800" y="6477000"/>
            <a:ext cx="457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D734BA-EFFF-47E9-B4A0-42A9EEEAB748}" type="slidenum">
              <a:rPr lang="en-US" sz="1600" smtClean="0"/>
              <a:pPr/>
              <a:t>‹#›</a:t>
            </a:fld>
            <a:endParaRPr lang="en-US" dirty="0"/>
          </a:p>
        </p:txBody>
      </p:sp>
    </p:spTree>
    <p:extLst>
      <p:ext uri="{BB962C8B-B14F-4D97-AF65-F5344CB8AC3E}">
        <p14:creationId xmlns:p14="http://schemas.microsoft.com/office/powerpoint/2010/main" val="197802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txBox="1">
            <a:spLocks/>
          </p:cNvSpPr>
          <p:nvPr userDrawn="1"/>
        </p:nvSpPr>
        <p:spPr>
          <a:xfrm>
            <a:off x="8686800" y="6477000"/>
            <a:ext cx="457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D734BA-EFFF-47E9-B4A0-42A9EEEAB748}" type="slidenum">
              <a:rPr lang="en-US" sz="1600" smtClean="0"/>
              <a:pPr/>
              <a:t>‹#›</a:t>
            </a:fld>
            <a:endParaRPr lang="en-US" dirty="0"/>
          </a:p>
        </p:txBody>
      </p:sp>
    </p:spTree>
    <p:extLst>
      <p:ext uri="{BB962C8B-B14F-4D97-AF65-F5344CB8AC3E}">
        <p14:creationId xmlns:p14="http://schemas.microsoft.com/office/powerpoint/2010/main" val="331927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686800" y="6477000"/>
            <a:ext cx="457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D734BA-EFFF-47E9-B4A0-42A9EEEAB748}" type="slidenum">
              <a:rPr lang="en-US" sz="1600" smtClean="0"/>
              <a:pPr/>
              <a:t>‹#›</a:t>
            </a:fld>
            <a:endParaRPr lang="en-US" dirty="0"/>
          </a:p>
        </p:txBody>
      </p:sp>
    </p:spTree>
    <p:extLst>
      <p:ext uri="{BB962C8B-B14F-4D97-AF65-F5344CB8AC3E}">
        <p14:creationId xmlns:p14="http://schemas.microsoft.com/office/powerpoint/2010/main" val="264529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txBox="1">
            <a:spLocks/>
          </p:cNvSpPr>
          <p:nvPr userDrawn="1"/>
        </p:nvSpPr>
        <p:spPr>
          <a:xfrm>
            <a:off x="8686800" y="6477000"/>
            <a:ext cx="457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D734BA-EFFF-47E9-B4A0-42A9EEEAB748}" type="slidenum">
              <a:rPr lang="en-US" sz="1600" smtClean="0"/>
              <a:pPr/>
              <a:t>‹#›</a:t>
            </a:fld>
            <a:endParaRPr lang="en-US" dirty="0"/>
          </a:p>
        </p:txBody>
      </p:sp>
    </p:spTree>
    <p:extLst>
      <p:ext uri="{BB962C8B-B14F-4D97-AF65-F5344CB8AC3E}">
        <p14:creationId xmlns:p14="http://schemas.microsoft.com/office/powerpoint/2010/main" val="366342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8686800" y="6477000"/>
            <a:ext cx="457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D734BA-EFFF-47E9-B4A0-42A9EEEAB748}" type="slidenum">
              <a:rPr lang="en-US" sz="1600" smtClean="0"/>
              <a:pPr/>
              <a:t>‹#›</a:t>
            </a:fld>
            <a:endParaRPr lang="en-US" dirty="0"/>
          </a:p>
        </p:txBody>
      </p:sp>
    </p:spTree>
    <p:extLst>
      <p:ext uri="{BB962C8B-B14F-4D97-AF65-F5344CB8AC3E}">
        <p14:creationId xmlns:p14="http://schemas.microsoft.com/office/powerpoint/2010/main" val="3243124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3824"/>
            <a:ext cx="3008313" cy="10649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26976"/>
            <a:ext cx="3008313" cy="4299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8686800" y="6477000"/>
            <a:ext cx="457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D734BA-EFFF-47E9-B4A0-42A9EEEAB748}" type="slidenum">
              <a:rPr lang="en-US" sz="1600" smtClean="0"/>
              <a:pPr/>
              <a:t>‹#›</a:t>
            </a:fld>
            <a:endParaRPr lang="en-US" dirty="0"/>
          </a:p>
        </p:txBody>
      </p:sp>
    </p:spTree>
    <p:extLst>
      <p:ext uri="{BB962C8B-B14F-4D97-AF65-F5344CB8AC3E}">
        <p14:creationId xmlns:p14="http://schemas.microsoft.com/office/powerpoint/2010/main" val="53608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txBox="1">
            <a:spLocks/>
          </p:cNvSpPr>
          <p:nvPr userDrawn="1"/>
        </p:nvSpPr>
        <p:spPr>
          <a:xfrm>
            <a:off x="8686800" y="6477000"/>
            <a:ext cx="457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D734BA-EFFF-47E9-B4A0-42A9EEEAB748}" type="slidenum">
              <a:rPr lang="en-US" sz="1600" smtClean="0"/>
              <a:pPr/>
              <a:t>‹#›</a:t>
            </a:fld>
            <a:endParaRPr lang="en-US" dirty="0"/>
          </a:p>
        </p:txBody>
      </p:sp>
    </p:spTree>
    <p:extLst>
      <p:ext uri="{BB962C8B-B14F-4D97-AF65-F5344CB8AC3E}">
        <p14:creationId xmlns:p14="http://schemas.microsoft.com/office/powerpoint/2010/main" val="145786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77000"/>
            <a:ext cx="9144000" cy="304800"/>
          </a:xfrm>
          <a:prstGeom prst="rect">
            <a:avLst/>
          </a:prstGeom>
          <a:solidFill>
            <a:srgbClr val="043E5A"/>
          </a:solidFill>
          <a:ln>
            <a:solidFill>
              <a:srgbClr val="003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58881"/>
            <a:ext cx="9144000" cy="398320"/>
          </a:xfrm>
          <a:prstGeom prst="rect">
            <a:avLst/>
          </a:prstGeom>
          <a:solidFill>
            <a:srgbClr val="003E5A"/>
          </a:solidFill>
          <a:ln>
            <a:solidFill>
              <a:srgbClr val="003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p:cNvSpPr/>
          <p:nvPr userDrawn="1"/>
        </p:nvSpPr>
        <p:spPr>
          <a:xfrm>
            <a:off x="0" y="549434"/>
            <a:ext cx="9144000" cy="63071"/>
          </a:xfrm>
          <a:prstGeom prst="rect">
            <a:avLst/>
          </a:prstGeom>
          <a:solidFill>
            <a:srgbClr val="00A3E0"/>
          </a:solidFill>
          <a:ln>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0595"/>
            <a:ext cx="4623313" cy="789346"/>
          </a:xfrm>
          <a:prstGeom prst="rect">
            <a:avLst/>
          </a:prstGeom>
        </p:spPr>
      </p:pic>
    </p:spTree>
    <p:extLst>
      <p:ext uri="{BB962C8B-B14F-4D97-AF65-F5344CB8AC3E}">
        <p14:creationId xmlns:p14="http://schemas.microsoft.com/office/powerpoint/2010/main" val="424984314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C_1218C59E.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924800" cy="2696066"/>
          </a:xfrm>
        </p:spPr>
        <p:txBody>
          <a:bodyPr>
            <a:normAutofit fontScale="90000"/>
          </a:bodyPr>
          <a:lstStyle/>
          <a:p>
            <a:br>
              <a:rPr lang="en-US" dirty="0"/>
            </a:br>
            <a:r>
              <a:rPr lang="en-US" dirty="0"/>
              <a:t>ISBE SMART START ILLINOIS         Implementation Update </a:t>
            </a:r>
            <a:br>
              <a:rPr lang="en-US" dirty="0"/>
            </a:br>
            <a:r>
              <a:rPr lang="en-US" dirty="0"/>
              <a:t>Fiscal Year 2024 </a:t>
            </a:r>
            <a:br>
              <a:rPr lang="en-US" dirty="0"/>
            </a:br>
            <a:r>
              <a:rPr lang="en-US" dirty="0"/>
              <a:t>Early Childhood Block Grant (ECBG)</a:t>
            </a:r>
            <a:endParaRPr lang="en-US" strike="sngStrike" dirty="0">
              <a:solidFill>
                <a:srgbClr val="FF0000"/>
              </a:solidFill>
            </a:endParaRPr>
          </a:p>
        </p:txBody>
      </p:sp>
      <p:sp>
        <p:nvSpPr>
          <p:cNvPr id="3" name="Subtitle 2"/>
          <p:cNvSpPr>
            <a:spLocks noGrp="1"/>
          </p:cNvSpPr>
          <p:nvPr>
            <p:ph type="subTitle" idx="1"/>
          </p:nvPr>
        </p:nvSpPr>
        <p:spPr>
          <a:xfrm>
            <a:off x="1295400" y="4098329"/>
            <a:ext cx="6400800" cy="1752600"/>
          </a:xfrm>
        </p:spPr>
        <p:txBody>
          <a:bodyPr vert="horz" lIns="91440" tIns="45720" rIns="91440" bIns="45720" rtlCol="0" anchor="t">
            <a:normAutofit/>
          </a:bodyPr>
          <a:lstStyle/>
          <a:p>
            <a:r>
              <a:rPr lang="en-US" sz="2800" dirty="0"/>
              <a:t>Early Learning Council Meeting</a:t>
            </a:r>
          </a:p>
          <a:p>
            <a:r>
              <a:rPr lang="en-US" sz="2800" dirty="0"/>
              <a:t>October 2, 2023</a:t>
            </a:r>
          </a:p>
        </p:txBody>
      </p:sp>
      <p:sp>
        <p:nvSpPr>
          <p:cNvPr id="4" name="TextBox 3">
            <a:extLst>
              <a:ext uri="{FF2B5EF4-FFF2-40B4-BE49-F238E27FC236}">
                <a16:creationId xmlns:a16="http://schemas.microsoft.com/office/drawing/2014/main" id="{CA107677-792F-419A-A582-8190AC1E80DB}"/>
              </a:ext>
            </a:extLst>
          </p:cNvPr>
          <p:cNvSpPr txBox="1"/>
          <p:nvPr/>
        </p:nvSpPr>
        <p:spPr>
          <a:xfrm>
            <a:off x="1752600" y="5943600"/>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spTree>
    <p:extLst>
      <p:ext uri="{BB962C8B-B14F-4D97-AF65-F5344CB8AC3E}">
        <p14:creationId xmlns:p14="http://schemas.microsoft.com/office/powerpoint/2010/main" val="269836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ACC3-ADD7-42F5-81CF-4BADDAAAECDD}"/>
              </a:ext>
            </a:extLst>
          </p:cNvPr>
          <p:cNvSpPr>
            <a:spLocks noGrp="1"/>
          </p:cNvSpPr>
          <p:nvPr>
            <p:ph type="title"/>
          </p:nvPr>
        </p:nvSpPr>
        <p:spPr/>
        <p:txBody>
          <a:bodyPr/>
          <a:lstStyle/>
          <a:p>
            <a:r>
              <a:rPr lang="en-US" dirty="0"/>
              <a:t>ELC Committee Staffers </a:t>
            </a:r>
          </a:p>
        </p:txBody>
      </p:sp>
      <p:pic>
        <p:nvPicPr>
          <p:cNvPr id="8" name="Picture 7">
            <a:extLst>
              <a:ext uri="{FF2B5EF4-FFF2-40B4-BE49-F238E27FC236}">
                <a16:creationId xmlns:a16="http://schemas.microsoft.com/office/drawing/2014/main" id="{8900F8D6-9B41-44F5-9EC9-F2127E8C1749}"/>
              </a:ext>
            </a:extLst>
          </p:cNvPr>
          <p:cNvPicPr>
            <a:picLocks noChangeAspect="1"/>
          </p:cNvPicPr>
          <p:nvPr/>
        </p:nvPicPr>
        <p:blipFill>
          <a:blip r:embed="rId2"/>
          <a:stretch>
            <a:fillRect/>
          </a:stretch>
        </p:blipFill>
        <p:spPr>
          <a:xfrm>
            <a:off x="3297633" y="2011193"/>
            <a:ext cx="2193500" cy="2591025"/>
          </a:xfrm>
          <a:prstGeom prst="rect">
            <a:avLst/>
          </a:prstGeom>
        </p:spPr>
      </p:pic>
      <p:sp>
        <p:nvSpPr>
          <p:cNvPr id="10" name="TextBox 9">
            <a:extLst>
              <a:ext uri="{FF2B5EF4-FFF2-40B4-BE49-F238E27FC236}">
                <a16:creationId xmlns:a16="http://schemas.microsoft.com/office/drawing/2014/main" id="{8BF3F027-DE6E-42FE-AE7F-DCD3B5B6F9C9}"/>
              </a:ext>
            </a:extLst>
          </p:cNvPr>
          <p:cNvSpPr txBox="1"/>
          <p:nvPr/>
        </p:nvSpPr>
        <p:spPr>
          <a:xfrm>
            <a:off x="3144055" y="4738697"/>
            <a:ext cx="2604983" cy="923330"/>
          </a:xfrm>
          <a:prstGeom prst="rect">
            <a:avLst/>
          </a:prstGeom>
          <a:noFill/>
        </p:spPr>
        <p:txBody>
          <a:bodyPr wrap="square">
            <a:spAutoFit/>
          </a:bodyPr>
          <a:lstStyle/>
          <a:p>
            <a:pPr marL="0" marR="0" algn="ct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Community Equity &amp; Access</a:t>
            </a:r>
          </a:p>
          <a:p>
            <a:pPr marL="0" marR="0" algn="ctr">
              <a:spcBef>
                <a:spcPts val="0"/>
              </a:spcBef>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Ann Erikson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EE6CA68-97A1-4963-B56E-67885A48F027}"/>
              </a:ext>
            </a:extLst>
          </p:cNvPr>
          <p:cNvPicPr>
            <a:picLocks noChangeAspect="1"/>
          </p:cNvPicPr>
          <p:nvPr/>
        </p:nvPicPr>
        <p:blipFill>
          <a:blip r:embed="rId3"/>
          <a:stretch>
            <a:fillRect/>
          </a:stretch>
        </p:blipFill>
        <p:spPr>
          <a:xfrm>
            <a:off x="6316861" y="1461512"/>
            <a:ext cx="2117118" cy="2591025"/>
          </a:xfrm>
          <a:prstGeom prst="rect">
            <a:avLst/>
          </a:prstGeom>
        </p:spPr>
      </p:pic>
      <p:sp>
        <p:nvSpPr>
          <p:cNvPr id="13" name="TextBox 12">
            <a:extLst>
              <a:ext uri="{FF2B5EF4-FFF2-40B4-BE49-F238E27FC236}">
                <a16:creationId xmlns:a16="http://schemas.microsoft.com/office/drawing/2014/main" id="{581EE76E-54AF-4CB4-BFEB-5CB44B38D1C7}"/>
              </a:ext>
            </a:extLst>
          </p:cNvPr>
          <p:cNvSpPr txBox="1"/>
          <p:nvPr/>
        </p:nvSpPr>
        <p:spPr>
          <a:xfrm>
            <a:off x="6432331" y="4066782"/>
            <a:ext cx="2464378" cy="923330"/>
          </a:xfrm>
          <a:prstGeom prst="rect">
            <a:avLst/>
          </a:prstGeom>
          <a:noFill/>
        </p:spPr>
        <p:txBody>
          <a:bodyPr wrap="square">
            <a:spAutoFit/>
          </a:bodyPr>
          <a:lstStyle/>
          <a:p>
            <a:pPr marL="0" marR="0" algn="ct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Family Advisory  Committee (FAC)</a:t>
            </a:r>
          </a:p>
          <a:p>
            <a:pPr marL="0" marR="0" algn="ctr">
              <a:spcBef>
                <a:spcPts val="0"/>
              </a:spcBef>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Jillian Davis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Content Placeholder 15">
            <a:extLst>
              <a:ext uri="{FF2B5EF4-FFF2-40B4-BE49-F238E27FC236}">
                <a16:creationId xmlns:a16="http://schemas.microsoft.com/office/drawing/2014/main" id="{3B697D7A-A4A6-42C0-9F43-2CD847301297}"/>
              </a:ext>
            </a:extLst>
          </p:cNvPr>
          <p:cNvPicPr>
            <a:picLocks noGrp="1" noChangeAspect="1"/>
          </p:cNvPicPr>
          <p:nvPr>
            <p:ph idx="1"/>
          </p:nvPr>
        </p:nvPicPr>
        <p:blipFill>
          <a:blip r:embed="rId4"/>
          <a:stretch>
            <a:fillRect/>
          </a:stretch>
        </p:blipFill>
        <p:spPr>
          <a:xfrm>
            <a:off x="457200" y="1540767"/>
            <a:ext cx="2048434" cy="2511770"/>
          </a:xfrm>
          <a:prstGeom prst="rect">
            <a:avLst/>
          </a:prstGeom>
        </p:spPr>
      </p:pic>
      <p:sp>
        <p:nvSpPr>
          <p:cNvPr id="17" name="TextBox 16">
            <a:extLst>
              <a:ext uri="{FF2B5EF4-FFF2-40B4-BE49-F238E27FC236}">
                <a16:creationId xmlns:a16="http://schemas.microsoft.com/office/drawing/2014/main" id="{C05B3B4E-5696-4A25-98CD-480BF7BB5701}"/>
              </a:ext>
            </a:extLst>
          </p:cNvPr>
          <p:cNvSpPr txBox="1"/>
          <p:nvPr/>
        </p:nvSpPr>
        <p:spPr>
          <a:xfrm>
            <a:off x="308796" y="4189016"/>
            <a:ext cx="2577353" cy="646331"/>
          </a:xfrm>
          <a:prstGeom prst="rect">
            <a:avLst/>
          </a:prstGeom>
          <a:noFill/>
        </p:spPr>
        <p:txBody>
          <a:bodyPr wrap="square" rtlCol="0">
            <a:spAutoFit/>
          </a:bodyPr>
          <a:lstStyle/>
          <a:p>
            <a:pPr marL="0" marR="0" algn="ct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Quality &amp; Workforce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Mary Kestel </a:t>
            </a:r>
          </a:p>
        </p:txBody>
      </p:sp>
    </p:spTree>
    <p:extLst>
      <p:ext uri="{BB962C8B-B14F-4D97-AF65-F5344CB8AC3E}">
        <p14:creationId xmlns:p14="http://schemas.microsoft.com/office/powerpoint/2010/main" val="68891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29D0-C66D-414B-98E3-721D21BA23C1}"/>
              </a:ext>
            </a:extLst>
          </p:cNvPr>
          <p:cNvSpPr>
            <a:spLocks noGrp="1"/>
          </p:cNvSpPr>
          <p:nvPr>
            <p:ph type="title"/>
          </p:nvPr>
        </p:nvSpPr>
        <p:spPr/>
        <p:txBody>
          <a:bodyPr/>
          <a:lstStyle/>
          <a:p>
            <a:r>
              <a:rPr lang="en-US" dirty="0"/>
              <a:t>ELC Committee Staffers </a:t>
            </a:r>
          </a:p>
        </p:txBody>
      </p:sp>
      <p:pic>
        <p:nvPicPr>
          <p:cNvPr id="5" name="Content Placeholder 4">
            <a:extLst>
              <a:ext uri="{FF2B5EF4-FFF2-40B4-BE49-F238E27FC236}">
                <a16:creationId xmlns:a16="http://schemas.microsoft.com/office/drawing/2014/main" id="{92FB2D9D-98AF-40DD-B32A-84E588B7BF3A}"/>
              </a:ext>
            </a:extLst>
          </p:cNvPr>
          <p:cNvPicPr>
            <a:picLocks noGrp="1" noChangeAspect="1"/>
          </p:cNvPicPr>
          <p:nvPr>
            <p:ph idx="1"/>
          </p:nvPr>
        </p:nvPicPr>
        <p:blipFill>
          <a:blip r:embed="rId2"/>
          <a:stretch>
            <a:fillRect/>
          </a:stretch>
        </p:blipFill>
        <p:spPr>
          <a:xfrm>
            <a:off x="355258" y="1443847"/>
            <a:ext cx="2200847" cy="2574521"/>
          </a:xfrm>
          <a:prstGeom prst="rect">
            <a:avLst/>
          </a:prstGeom>
        </p:spPr>
      </p:pic>
      <p:sp>
        <p:nvSpPr>
          <p:cNvPr id="7" name="TextBox 6">
            <a:extLst>
              <a:ext uri="{FF2B5EF4-FFF2-40B4-BE49-F238E27FC236}">
                <a16:creationId xmlns:a16="http://schemas.microsoft.com/office/drawing/2014/main" id="{F226A858-9D62-490D-9387-B4811ACC71F6}"/>
              </a:ext>
            </a:extLst>
          </p:cNvPr>
          <p:cNvSpPr txBox="1"/>
          <p:nvPr/>
        </p:nvSpPr>
        <p:spPr>
          <a:xfrm>
            <a:off x="136634" y="4018370"/>
            <a:ext cx="2638097" cy="671915"/>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Integration and Alignment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Nicole Craft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E4C07AE1-2EFF-4391-9F65-9935FE88DF30}"/>
              </a:ext>
            </a:extLst>
          </p:cNvPr>
          <p:cNvPicPr>
            <a:picLocks noChangeAspect="1"/>
          </p:cNvPicPr>
          <p:nvPr/>
        </p:nvPicPr>
        <p:blipFill>
          <a:blip r:embed="rId3"/>
          <a:stretch>
            <a:fillRect/>
          </a:stretch>
        </p:blipFill>
        <p:spPr>
          <a:xfrm>
            <a:off x="3398026" y="2176163"/>
            <a:ext cx="2200847" cy="2505673"/>
          </a:xfrm>
          <a:prstGeom prst="rect">
            <a:avLst/>
          </a:prstGeom>
        </p:spPr>
      </p:pic>
      <p:pic>
        <p:nvPicPr>
          <p:cNvPr id="9" name="Picture 8">
            <a:extLst>
              <a:ext uri="{FF2B5EF4-FFF2-40B4-BE49-F238E27FC236}">
                <a16:creationId xmlns:a16="http://schemas.microsoft.com/office/drawing/2014/main" id="{F3A08AD0-E450-402C-900B-7175061EC7F1}"/>
              </a:ext>
            </a:extLst>
          </p:cNvPr>
          <p:cNvPicPr>
            <a:picLocks noChangeAspect="1"/>
          </p:cNvPicPr>
          <p:nvPr/>
        </p:nvPicPr>
        <p:blipFill>
          <a:blip r:embed="rId4"/>
          <a:stretch>
            <a:fillRect/>
          </a:stretch>
        </p:blipFill>
        <p:spPr>
          <a:xfrm>
            <a:off x="6416609" y="1443847"/>
            <a:ext cx="2200847" cy="2505673"/>
          </a:xfrm>
          <a:prstGeom prst="rect">
            <a:avLst/>
          </a:prstGeom>
        </p:spPr>
      </p:pic>
      <p:sp>
        <p:nvSpPr>
          <p:cNvPr id="11" name="TextBox 10">
            <a:extLst>
              <a:ext uri="{FF2B5EF4-FFF2-40B4-BE49-F238E27FC236}">
                <a16:creationId xmlns:a16="http://schemas.microsoft.com/office/drawing/2014/main" id="{B6DBEC12-0906-4A73-A748-E8A3F19D0AE3}"/>
              </a:ext>
            </a:extLst>
          </p:cNvPr>
          <p:cNvSpPr txBox="1"/>
          <p:nvPr/>
        </p:nvSpPr>
        <p:spPr>
          <a:xfrm>
            <a:off x="3005959" y="4900475"/>
            <a:ext cx="2858813" cy="646331"/>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Research, Evaluation, &amp; Data</a:t>
            </a: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 Jason Bednar </a:t>
            </a:r>
            <a:endParaRPr lang="en-US" b="1" dirty="0"/>
          </a:p>
        </p:txBody>
      </p:sp>
      <p:sp>
        <p:nvSpPr>
          <p:cNvPr id="13" name="TextBox 12">
            <a:extLst>
              <a:ext uri="{FF2B5EF4-FFF2-40B4-BE49-F238E27FC236}">
                <a16:creationId xmlns:a16="http://schemas.microsoft.com/office/drawing/2014/main" id="{6FD80BCD-9E94-432F-8483-DF6A2E1C5FC9}"/>
              </a:ext>
            </a:extLst>
          </p:cNvPr>
          <p:cNvSpPr txBox="1"/>
          <p:nvPr/>
        </p:nvSpPr>
        <p:spPr>
          <a:xfrm>
            <a:off x="6295718" y="4097968"/>
            <a:ext cx="2519342" cy="671915"/>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Health &amp; Home Visiting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Penny Smith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827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B3A149-4743-4ED0-A2D1-0ECAF7D4002F}"/>
              </a:ext>
            </a:extLst>
          </p:cNvPr>
          <p:cNvSpPr>
            <a:spLocks noGrp="1"/>
          </p:cNvSpPr>
          <p:nvPr>
            <p:ph type="title"/>
          </p:nvPr>
        </p:nvSpPr>
        <p:spPr>
          <a:xfrm>
            <a:off x="577171" y="2066925"/>
            <a:ext cx="7772400" cy="1362075"/>
          </a:xfrm>
        </p:spPr>
        <p:txBody>
          <a:bodyPr>
            <a:normAutofit/>
          </a:bodyPr>
          <a:lstStyle/>
          <a:p>
            <a:pPr algn="ctr"/>
            <a:r>
              <a:rPr lang="en-US" sz="6600" dirty="0"/>
              <a:t>Questions </a:t>
            </a:r>
          </a:p>
        </p:txBody>
      </p:sp>
    </p:spTree>
    <p:extLst>
      <p:ext uri="{BB962C8B-B14F-4D97-AF65-F5344CB8AC3E}">
        <p14:creationId xmlns:p14="http://schemas.microsoft.com/office/powerpoint/2010/main" val="399636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Briefing Overview </a:t>
            </a:r>
          </a:p>
        </p:txBody>
      </p:sp>
      <p:sp>
        <p:nvSpPr>
          <p:cNvPr id="3" name="Content Placeholder 2"/>
          <p:cNvSpPr>
            <a:spLocks noGrp="1"/>
          </p:cNvSpPr>
          <p:nvPr>
            <p:ph idx="1"/>
          </p:nvPr>
        </p:nvSpPr>
        <p:spPr>
          <a:xfrm>
            <a:off x="419100" y="1318418"/>
            <a:ext cx="8305800" cy="4221163"/>
          </a:xfrm>
        </p:spPr>
        <p:txBody>
          <a:bodyPr vert="horz" lIns="91440" tIns="45720" rIns="91440" bIns="45720" rtlCol="0" anchor="t">
            <a:normAutofit/>
          </a:bodyPr>
          <a:lstStyle/>
          <a:p>
            <a:r>
              <a:rPr lang="en-US" dirty="0"/>
              <a:t>SMART START ECBG Goal &amp; Status</a:t>
            </a:r>
          </a:p>
          <a:p>
            <a:r>
              <a:rPr lang="en-US" dirty="0"/>
              <a:t>FY 2024 Application Overview </a:t>
            </a:r>
          </a:p>
          <a:p>
            <a:r>
              <a:rPr lang="en-US" dirty="0"/>
              <a:t>Update regarding the FY 2024 Awards</a:t>
            </a:r>
          </a:p>
          <a:p>
            <a:r>
              <a:rPr lang="en-US" dirty="0"/>
              <a:t>Lessons learned in the FY 2024 application process</a:t>
            </a:r>
          </a:p>
        </p:txBody>
      </p:sp>
      <p:sp>
        <p:nvSpPr>
          <p:cNvPr id="5" name="TextBox 4">
            <a:extLst>
              <a:ext uri="{FF2B5EF4-FFF2-40B4-BE49-F238E27FC236}">
                <a16:creationId xmlns:a16="http://schemas.microsoft.com/office/drawing/2014/main" id="{985B98E9-8D61-4104-81C3-5AD6F4091FEA}"/>
              </a:ext>
            </a:extLst>
          </p:cNvPr>
          <p:cNvSpPr txBox="1"/>
          <p:nvPr/>
        </p:nvSpPr>
        <p:spPr>
          <a:xfrm>
            <a:off x="1752600" y="5943600"/>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spTree>
    <p:extLst>
      <p:ext uri="{BB962C8B-B14F-4D97-AF65-F5344CB8AC3E}">
        <p14:creationId xmlns:p14="http://schemas.microsoft.com/office/powerpoint/2010/main" val="367006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F68A-DDCE-CE70-BFE6-9BFA957A1924}"/>
              </a:ext>
            </a:extLst>
          </p:cNvPr>
          <p:cNvSpPr>
            <a:spLocks noGrp="1"/>
          </p:cNvSpPr>
          <p:nvPr>
            <p:ph type="title"/>
          </p:nvPr>
        </p:nvSpPr>
        <p:spPr>
          <a:xfrm>
            <a:off x="457199" y="831023"/>
            <a:ext cx="8229600" cy="1527141"/>
          </a:xfrm>
        </p:spPr>
        <p:txBody>
          <a:bodyPr>
            <a:normAutofit fontScale="90000"/>
          </a:bodyPr>
          <a:lstStyle/>
          <a:p>
            <a:r>
              <a:rPr lang="en-US" dirty="0"/>
              <a:t>ISBE anticipates exceeding the SMART START goal of funding 5,000 new seats in preschool deserts in FY24!</a:t>
            </a:r>
          </a:p>
        </p:txBody>
      </p:sp>
      <p:sp>
        <p:nvSpPr>
          <p:cNvPr id="3" name="Content Placeholder 2">
            <a:extLst>
              <a:ext uri="{FF2B5EF4-FFF2-40B4-BE49-F238E27FC236}">
                <a16:creationId xmlns:a16="http://schemas.microsoft.com/office/drawing/2014/main" id="{16C43673-C125-8451-E8D8-4FA6752CC522}"/>
              </a:ext>
            </a:extLst>
          </p:cNvPr>
          <p:cNvSpPr>
            <a:spLocks noGrp="1"/>
          </p:cNvSpPr>
          <p:nvPr>
            <p:ph idx="1"/>
          </p:nvPr>
        </p:nvSpPr>
        <p:spPr>
          <a:xfrm>
            <a:off x="577810" y="2615893"/>
            <a:ext cx="8108989" cy="3252246"/>
          </a:xfrm>
        </p:spPr>
        <p:txBody>
          <a:bodyPr>
            <a:normAutofit fontScale="25000" lnSpcReduction="20000"/>
          </a:bodyPr>
          <a:lstStyle/>
          <a:p>
            <a:r>
              <a:rPr lang="en-US" sz="9600" dirty="0"/>
              <a:t>ISBE released the FY24 ECBG RFP in April 2023</a:t>
            </a:r>
          </a:p>
          <a:p>
            <a:r>
              <a:rPr lang="en-US" sz="9600" dirty="0">
                <a:cs typeface="Calibri"/>
              </a:rPr>
              <a:t>Early Childhood Development Department (ECD) staff held 4 virtual feedback sessions with the field and 1  with the Early Learning Council</a:t>
            </a:r>
          </a:p>
          <a:p>
            <a:r>
              <a:rPr lang="en-US" sz="9600" dirty="0">
                <a:cs typeface="Calibri"/>
              </a:rPr>
              <a:t>Prioritized deserts in the RFP</a:t>
            </a:r>
          </a:p>
          <a:p>
            <a:r>
              <a:rPr lang="en-US" sz="9600" dirty="0">
                <a:cs typeface="Calibri"/>
              </a:rPr>
              <a:t>Worked with TA providers, including B-5 councils, to shore up supports for the field</a:t>
            </a:r>
          </a:p>
          <a:p>
            <a:r>
              <a:rPr lang="en-US" sz="9600" dirty="0"/>
              <a:t>ISBE secured a vendor to oversee the application review process to ensure each eligible application was read 3 times and scored appropriately by trained readers. </a:t>
            </a:r>
          </a:p>
          <a:p>
            <a:endParaRPr lang="en-US" dirty="0"/>
          </a:p>
          <a:p>
            <a:pPr marL="0" indent="0">
              <a:buNone/>
            </a:pPr>
            <a:endParaRPr lang="en-US" dirty="0"/>
          </a:p>
        </p:txBody>
      </p:sp>
    </p:spTree>
    <p:extLst>
      <p:ext uri="{BB962C8B-B14F-4D97-AF65-F5344CB8AC3E}">
        <p14:creationId xmlns:p14="http://schemas.microsoft.com/office/powerpoint/2010/main" val="1626142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F865D-D2A1-478E-8D8E-E2A2439D1DC8}"/>
              </a:ext>
            </a:extLst>
          </p:cNvPr>
          <p:cNvSpPr>
            <a:spLocks noGrp="1"/>
          </p:cNvSpPr>
          <p:nvPr>
            <p:ph type="title"/>
          </p:nvPr>
        </p:nvSpPr>
        <p:spPr>
          <a:xfrm>
            <a:off x="381000" y="565904"/>
            <a:ext cx="8229600" cy="762000"/>
          </a:xfrm>
          <a:noFill/>
        </p:spPr>
        <p:txBody>
          <a:bodyPr/>
          <a:lstStyle/>
          <a:p>
            <a:r>
              <a:rPr lang="en-US" dirty="0"/>
              <a:t>Applicant total request for funding*</a:t>
            </a:r>
          </a:p>
        </p:txBody>
      </p:sp>
      <p:graphicFrame>
        <p:nvGraphicFramePr>
          <p:cNvPr id="4" name="Table 4">
            <a:extLst>
              <a:ext uri="{FF2B5EF4-FFF2-40B4-BE49-F238E27FC236}">
                <a16:creationId xmlns:a16="http://schemas.microsoft.com/office/drawing/2014/main" id="{84B3B88D-8E31-48E8-9595-FE9FB2615399}"/>
              </a:ext>
            </a:extLst>
          </p:cNvPr>
          <p:cNvGraphicFramePr>
            <a:graphicFrameLocks noGrp="1"/>
          </p:cNvGraphicFramePr>
          <p:nvPr>
            <p:ph idx="1"/>
            <p:extLst>
              <p:ext uri="{D42A27DB-BD31-4B8C-83A1-F6EECF244321}">
                <p14:modId xmlns:p14="http://schemas.microsoft.com/office/powerpoint/2010/main" val="1222462677"/>
              </p:ext>
            </p:extLst>
          </p:nvPr>
        </p:nvGraphicFramePr>
        <p:xfrm>
          <a:off x="396108" y="1510180"/>
          <a:ext cx="8351783" cy="4302760"/>
        </p:xfrm>
        <a:graphic>
          <a:graphicData uri="http://schemas.openxmlformats.org/drawingml/2006/table">
            <a:tbl>
              <a:tblPr firstRow="1" bandRow="1">
                <a:tableStyleId>{5C22544A-7EE6-4342-B048-85BDC9FD1C3A}</a:tableStyleId>
              </a:tblPr>
              <a:tblGrid>
                <a:gridCol w="1548306">
                  <a:extLst>
                    <a:ext uri="{9D8B030D-6E8A-4147-A177-3AD203B41FA5}">
                      <a16:colId xmlns:a16="http://schemas.microsoft.com/office/drawing/2014/main" val="4176823514"/>
                    </a:ext>
                  </a:extLst>
                </a:gridCol>
                <a:gridCol w="1292772">
                  <a:extLst>
                    <a:ext uri="{9D8B030D-6E8A-4147-A177-3AD203B41FA5}">
                      <a16:colId xmlns:a16="http://schemas.microsoft.com/office/drawing/2014/main" val="2849385147"/>
                    </a:ext>
                  </a:extLst>
                </a:gridCol>
                <a:gridCol w="1066389">
                  <a:extLst>
                    <a:ext uri="{9D8B030D-6E8A-4147-A177-3AD203B41FA5}">
                      <a16:colId xmlns:a16="http://schemas.microsoft.com/office/drawing/2014/main" val="1089643397"/>
                    </a:ext>
                  </a:extLst>
                </a:gridCol>
                <a:gridCol w="1130273">
                  <a:extLst>
                    <a:ext uri="{9D8B030D-6E8A-4147-A177-3AD203B41FA5}">
                      <a16:colId xmlns:a16="http://schemas.microsoft.com/office/drawing/2014/main" val="3874657803"/>
                    </a:ext>
                  </a:extLst>
                </a:gridCol>
                <a:gridCol w="1418897">
                  <a:extLst>
                    <a:ext uri="{9D8B030D-6E8A-4147-A177-3AD203B41FA5}">
                      <a16:colId xmlns:a16="http://schemas.microsoft.com/office/drawing/2014/main" val="657671872"/>
                    </a:ext>
                  </a:extLst>
                </a:gridCol>
                <a:gridCol w="1895146">
                  <a:extLst>
                    <a:ext uri="{9D8B030D-6E8A-4147-A177-3AD203B41FA5}">
                      <a16:colId xmlns:a16="http://schemas.microsoft.com/office/drawing/2014/main" val="659493928"/>
                    </a:ext>
                  </a:extLst>
                </a:gridCol>
              </a:tblGrid>
              <a:tr h="370840">
                <a:tc>
                  <a:txBody>
                    <a:bodyPr/>
                    <a:lstStyle/>
                    <a:p>
                      <a:r>
                        <a:rPr lang="en-US" dirty="0"/>
                        <a:t>Grant Opportunity </a:t>
                      </a:r>
                    </a:p>
                  </a:txBody>
                  <a:tcPr/>
                </a:tc>
                <a:tc>
                  <a:txBody>
                    <a:bodyPr/>
                    <a:lstStyle/>
                    <a:p>
                      <a:r>
                        <a:rPr lang="en-US" sz="1600" dirty="0"/>
                        <a:t>Number of Applications </a:t>
                      </a:r>
                    </a:p>
                  </a:txBody>
                  <a:tcPr/>
                </a:tc>
                <a:tc>
                  <a:txBody>
                    <a:bodyPr/>
                    <a:lstStyle/>
                    <a:p>
                      <a:r>
                        <a:rPr lang="en-US" sz="1600" dirty="0"/>
                        <a:t>Total Slots requested </a:t>
                      </a:r>
                    </a:p>
                  </a:txBody>
                  <a:tcPr/>
                </a:tc>
                <a:tc>
                  <a:txBody>
                    <a:bodyPr/>
                    <a:lstStyle/>
                    <a:p>
                      <a:r>
                        <a:rPr lang="en-US" sz="1600" dirty="0"/>
                        <a:t>Early Childhood Deserts </a:t>
                      </a:r>
                    </a:p>
                  </a:txBody>
                  <a:tcPr/>
                </a:tc>
                <a:tc>
                  <a:txBody>
                    <a:bodyPr/>
                    <a:lstStyle/>
                    <a:p>
                      <a:r>
                        <a:rPr lang="en-US" sz="1600" dirty="0">
                          <a:solidFill>
                            <a:schemeClr val="bg1"/>
                          </a:solidFill>
                        </a:rPr>
                        <a:t># of slots  requested in deserts </a:t>
                      </a:r>
                    </a:p>
                  </a:txBody>
                  <a:tcPr/>
                </a:tc>
                <a:tc>
                  <a:txBody>
                    <a:bodyPr/>
                    <a:lstStyle/>
                    <a:p>
                      <a:r>
                        <a:rPr lang="en-US" sz="1600" dirty="0"/>
                        <a:t>Applicant Funding Request </a:t>
                      </a:r>
                    </a:p>
                  </a:txBody>
                  <a:tcPr/>
                </a:tc>
                <a:extLst>
                  <a:ext uri="{0D108BD9-81ED-4DB2-BD59-A6C34878D82A}">
                    <a16:rowId xmlns:a16="http://schemas.microsoft.com/office/drawing/2014/main" val="1072388673"/>
                  </a:ext>
                </a:extLst>
              </a:tr>
              <a:tr h="370840">
                <a:tc>
                  <a:txBody>
                    <a:bodyPr/>
                    <a:lstStyle/>
                    <a:p>
                      <a:r>
                        <a:rPr lang="en-US" dirty="0"/>
                        <a:t>Preschool for All </a:t>
                      </a:r>
                    </a:p>
                  </a:txBody>
                  <a:tcPr/>
                </a:tc>
                <a:tc>
                  <a:txBody>
                    <a:bodyPr/>
                    <a:lstStyle/>
                    <a:p>
                      <a:r>
                        <a:rPr lang="en-US" dirty="0"/>
                        <a:t>97</a:t>
                      </a:r>
                    </a:p>
                  </a:txBody>
                  <a:tcPr/>
                </a:tc>
                <a:tc>
                  <a:txBody>
                    <a:bodyPr/>
                    <a:lstStyle/>
                    <a:p>
                      <a:r>
                        <a:rPr lang="en-US" dirty="0"/>
                        <a:t>6,289</a:t>
                      </a:r>
                    </a:p>
                  </a:txBody>
                  <a:tcPr/>
                </a:tc>
                <a:tc>
                  <a:txBody>
                    <a:bodyPr/>
                    <a:lstStyle/>
                    <a:p>
                      <a:r>
                        <a:rPr lang="en-US" dirty="0"/>
                        <a:t>88</a:t>
                      </a:r>
                    </a:p>
                  </a:txBody>
                  <a:tcPr/>
                </a:tc>
                <a:tc>
                  <a:txBody>
                    <a:bodyPr/>
                    <a:lstStyle/>
                    <a:p>
                      <a:r>
                        <a:rPr lang="en-US" dirty="0"/>
                        <a:t>5,603</a:t>
                      </a:r>
                    </a:p>
                  </a:txBody>
                  <a:tcPr/>
                </a:tc>
                <a:tc>
                  <a:txBody>
                    <a:bodyPr/>
                    <a:lstStyle/>
                    <a:p>
                      <a:r>
                        <a:rPr lang="en-US" dirty="0"/>
                        <a:t>$44,063,764.09 </a:t>
                      </a:r>
                    </a:p>
                  </a:txBody>
                  <a:tcPr/>
                </a:tc>
                <a:extLst>
                  <a:ext uri="{0D108BD9-81ED-4DB2-BD59-A6C34878D82A}">
                    <a16:rowId xmlns:a16="http://schemas.microsoft.com/office/drawing/2014/main" val="1993548786"/>
                  </a:ext>
                </a:extLst>
              </a:tr>
              <a:tr h="370840">
                <a:tc>
                  <a:txBody>
                    <a:bodyPr/>
                    <a:lstStyle/>
                    <a:p>
                      <a:r>
                        <a:rPr lang="en-US" dirty="0"/>
                        <a:t>Preschool for All Expansion </a:t>
                      </a:r>
                    </a:p>
                  </a:txBody>
                  <a:tcPr/>
                </a:tc>
                <a:tc>
                  <a:txBody>
                    <a:bodyPr/>
                    <a:lstStyle/>
                    <a:p>
                      <a:r>
                        <a:rPr lang="en-US" dirty="0"/>
                        <a:t>42</a:t>
                      </a:r>
                    </a:p>
                  </a:txBody>
                  <a:tcPr/>
                </a:tc>
                <a:tc>
                  <a:txBody>
                    <a:bodyPr/>
                    <a:lstStyle/>
                    <a:p>
                      <a:r>
                        <a:rPr lang="en-US" dirty="0"/>
                        <a:t>2,206</a:t>
                      </a:r>
                    </a:p>
                  </a:txBody>
                  <a:tcPr/>
                </a:tc>
                <a:tc>
                  <a:txBody>
                    <a:bodyPr/>
                    <a:lstStyle/>
                    <a:p>
                      <a:r>
                        <a:rPr lang="en-US" dirty="0"/>
                        <a:t>35</a:t>
                      </a:r>
                    </a:p>
                  </a:txBody>
                  <a:tcPr/>
                </a:tc>
                <a:tc>
                  <a:txBody>
                    <a:bodyPr/>
                    <a:lstStyle/>
                    <a:p>
                      <a:r>
                        <a:rPr lang="en-US" dirty="0"/>
                        <a:t>1,561</a:t>
                      </a:r>
                    </a:p>
                  </a:txBody>
                  <a:tcPr/>
                </a:tc>
                <a:tc>
                  <a:txBody>
                    <a:bodyPr/>
                    <a:lstStyle/>
                    <a:p>
                      <a:r>
                        <a:rPr lang="en-US" dirty="0"/>
                        <a:t>$29,449,038.20 </a:t>
                      </a:r>
                    </a:p>
                    <a:p>
                      <a:endParaRPr lang="en-US" dirty="0"/>
                    </a:p>
                  </a:txBody>
                  <a:tcPr/>
                </a:tc>
                <a:extLst>
                  <a:ext uri="{0D108BD9-81ED-4DB2-BD59-A6C34878D82A}">
                    <a16:rowId xmlns:a16="http://schemas.microsoft.com/office/drawing/2014/main" val="1411937105"/>
                  </a:ext>
                </a:extLst>
              </a:tr>
              <a:tr h="370840">
                <a:tc>
                  <a:txBody>
                    <a:bodyPr/>
                    <a:lstStyle/>
                    <a:p>
                      <a:r>
                        <a:rPr lang="en-US" dirty="0"/>
                        <a:t>Prevention Initiative Home Visiting </a:t>
                      </a:r>
                    </a:p>
                  </a:txBody>
                  <a:tcPr/>
                </a:tc>
                <a:tc>
                  <a:txBody>
                    <a:bodyPr/>
                    <a:lstStyle/>
                    <a:p>
                      <a:r>
                        <a:rPr lang="en-US" dirty="0"/>
                        <a:t>31</a:t>
                      </a:r>
                    </a:p>
                  </a:txBody>
                  <a:tcPr/>
                </a:tc>
                <a:tc>
                  <a:txBody>
                    <a:bodyPr/>
                    <a:lstStyle/>
                    <a:p>
                      <a:r>
                        <a:rPr lang="en-US" dirty="0"/>
                        <a:t>1,805</a:t>
                      </a:r>
                    </a:p>
                  </a:txBody>
                  <a:tcPr/>
                </a:tc>
                <a:tc>
                  <a:txBody>
                    <a:bodyPr/>
                    <a:lstStyle/>
                    <a:p>
                      <a:r>
                        <a:rPr lang="en-US" dirty="0"/>
                        <a:t>29</a:t>
                      </a:r>
                    </a:p>
                  </a:txBody>
                  <a:tcPr/>
                </a:tc>
                <a:tc>
                  <a:txBody>
                    <a:bodyPr/>
                    <a:lstStyle/>
                    <a:p>
                      <a:r>
                        <a:rPr lang="en-US" dirty="0"/>
                        <a:t>1,805</a:t>
                      </a:r>
                    </a:p>
                  </a:txBody>
                  <a:tcPr/>
                </a:tc>
                <a:tc>
                  <a:txBody>
                    <a:bodyPr/>
                    <a:lstStyle/>
                    <a:p>
                      <a:r>
                        <a:rPr lang="en-US" dirty="0"/>
                        <a:t>$11,951,482.30 </a:t>
                      </a:r>
                    </a:p>
                    <a:p>
                      <a:endParaRPr lang="en-US" dirty="0"/>
                    </a:p>
                  </a:txBody>
                  <a:tcPr/>
                </a:tc>
                <a:extLst>
                  <a:ext uri="{0D108BD9-81ED-4DB2-BD59-A6C34878D82A}">
                    <a16:rowId xmlns:a16="http://schemas.microsoft.com/office/drawing/2014/main" val="1785708927"/>
                  </a:ext>
                </a:extLst>
              </a:tr>
              <a:tr h="370840">
                <a:tc>
                  <a:txBody>
                    <a:bodyPr/>
                    <a:lstStyle/>
                    <a:p>
                      <a:r>
                        <a:rPr lang="en-US" dirty="0"/>
                        <a:t>Prevention Initiative Center Based </a:t>
                      </a:r>
                    </a:p>
                  </a:txBody>
                  <a:tcPr/>
                </a:tc>
                <a:tc>
                  <a:txBody>
                    <a:bodyPr/>
                    <a:lstStyle/>
                    <a:p>
                      <a:r>
                        <a:rPr lang="en-US" dirty="0"/>
                        <a:t>20</a:t>
                      </a:r>
                    </a:p>
                  </a:txBody>
                  <a:tcPr/>
                </a:tc>
                <a:tc>
                  <a:txBody>
                    <a:bodyPr/>
                    <a:lstStyle/>
                    <a:p>
                      <a:r>
                        <a:rPr lang="en-US" dirty="0"/>
                        <a:t>962</a:t>
                      </a:r>
                    </a:p>
                  </a:txBody>
                  <a:tcPr/>
                </a:tc>
                <a:tc>
                  <a:txBody>
                    <a:bodyPr/>
                    <a:lstStyle/>
                    <a:p>
                      <a:r>
                        <a:rPr lang="en-US" b="0" dirty="0"/>
                        <a:t>15</a:t>
                      </a:r>
                    </a:p>
                  </a:txBody>
                  <a:tcPr/>
                </a:tc>
                <a:tc>
                  <a:txBody>
                    <a:bodyPr/>
                    <a:lstStyle/>
                    <a:p>
                      <a:r>
                        <a:rPr lang="en-US" dirty="0"/>
                        <a:t>1,027</a:t>
                      </a:r>
                    </a:p>
                  </a:txBody>
                  <a:tcPr/>
                </a:tc>
                <a:tc>
                  <a:txBody>
                    <a:bodyPr/>
                    <a:lstStyle/>
                    <a:p>
                      <a:r>
                        <a:rPr lang="en-US" dirty="0"/>
                        <a:t>$10,759,542.00 </a:t>
                      </a:r>
                    </a:p>
                    <a:p>
                      <a:endParaRPr lang="en-US" dirty="0"/>
                    </a:p>
                  </a:txBody>
                  <a:tcPr/>
                </a:tc>
                <a:extLst>
                  <a:ext uri="{0D108BD9-81ED-4DB2-BD59-A6C34878D82A}">
                    <a16:rowId xmlns:a16="http://schemas.microsoft.com/office/drawing/2014/main" val="688600079"/>
                  </a:ext>
                </a:extLst>
              </a:tr>
              <a:tr h="370840">
                <a:tc>
                  <a:txBody>
                    <a:bodyPr/>
                    <a:lstStyle/>
                    <a:p>
                      <a:r>
                        <a:rPr lang="en-US" b="1" dirty="0"/>
                        <a:t>Totals</a:t>
                      </a:r>
                    </a:p>
                  </a:txBody>
                  <a:tcPr/>
                </a:tc>
                <a:tc>
                  <a:txBody>
                    <a:bodyPr/>
                    <a:lstStyle/>
                    <a:p>
                      <a:r>
                        <a:rPr lang="en-US" b="1" dirty="0">
                          <a:solidFill>
                            <a:schemeClr val="tx1"/>
                          </a:solidFill>
                        </a:rPr>
                        <a:t>190</a:t>
                      </a:r>
                    </a:p>
                  </a:txBody>
                  <a:tcPr/>
                </a:tc>
                <a:tc>
                  <a:txBody>
                    <a:bodyPr/>
                    <a:lstStyle/>
                    <a:p>
                      <a:r>
                        <a:rPr lang="en-US" b="1" dirty="0">
                          <a:solidFill>
                            <a:schemeClr val="tx1"/>
                          </a:solidFill>
                        </a:rPr>
                        <a:t>11,262</a:t>
                      </a:r>
                    </a:p>
                  </a:txBody>
                  <a:tcPr/>
                </a:tc>
                <a:tc>
                  <a:txBody>
                    <a:bodyPr/>
                    <a:lstStyle/>
                    <a:p>
                      <a:r>
                        <a:rPr lang="en-US" b="1" dirty="0"/>
                        <a:t>167</a:t>
                      </a:r>
                    </a:p>
                  </a:txBody>
                  <a:tcPr/>
                </a:tc>
                <a:tc>
                  <a:txBody>
                    <a:bodyPr/>
                    <a:lstStyle/>
                    <a:p>
                      <a:r>
                        <a:rPr lang="en-US" b="1" dirty="0">
                          <a:solidFill>
                            <a:schemeClr val="tx1"/>
                          </a:solidFill>
                        </a:rPr>
                        <a:t>9,996</a:t>
                      </a:r>
                    </a:p>
                  </a:txBody>
                  <a:tcPr>
                    <a:solidFill>
                      <a:schemeClr val="accent1">
                        <a:lumMod val="20000"/>
                        <a:lumOff val="80000"/>
                      </a:schemeClr>
                    </a:solidFill>
                  </a:tcPr>
                </a:tc>
                <a:tc>
                  <a:txBody>
                    <a:bodyPr/>
                    <a:lstStyle/>
                    <a:p>
                      <a:r>
                        <a:rPr lang="en-US" b="1" dirty="0"/>
                        <a:t>$96,223,826</a:t>
                      </a:r>
                    </a:p>
                  </a:txBody>
                  <a:tcPr>
                    <a:solidFill>
                      <a:schemeClr val="accent1">
                        <a:lumMod val="20000"/>
                        <a:lumOff val="80000"/>
                      </a:schemeClr>
                    </a:solidFill>
                  </a:tcPr>
                </a:tc>
                <a:extLst>
                  <a:ext uri="{0D108BD9-81ED-4DB2-BD59-A6C34878D82A}">
                    <a16:rowId xmlns:a16="http://schemas.microsoft.com/office/drawing/2014/main" val="1689851318"/>
                  </a:ext>
                </a:extLst>
              </a:tr>
            </a:tbl>
          </a:graphicData>
        </a:graphic>
      </p:graphicFrame>
    </p:spTree>
    <p:extLst>
      <p:ext uri="{BB962C8B-B14F-4D97-AF65-F5344CB8AC3E}">
        <p14:creationId xmlns:p14="http://schemas.microsoft.com/office/powerpoint/2010/main" val="30361334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0415F-C6CA-9AD8-EF68-1FDBC009CF48}"/>
              </a:ext>
            </a:extLst>
          </p:cNvPr>
          <p:cNvSpPr txBox="1"/>
          <p:nvPr/>
        </p:nvSpPr>
        <p:spPr>
          <a:xfrm>
            <a:off x="457200" y="533400"/>
            <a:ext cx="8229600" cy="762000"/>
          </a:xfrm>
          <a:prstGeom prst="rect">
            <a:avLst/>
          </a:prstGeom>
        </p:spPr>
        <p:txBody>
          <a:bodyPr vert="horz" lIns="91440" tIns="45720" rIns="91440" bIns="45720" rtlCol="0" anchor="ctr">
            <a:normAutofit fontScale="92500"/>
          </a:bodyPr>
          <a:lstStyle/>
          <a:p>
            <a:pPr algn="ctr">
              <a:spcBef>
                <a:spcPct val="0"/>
              </a:spcBef>
              <a:spcAft>
                <a:spcPts val="600"/>
              </a:spcAft>
            </a:pPr>
            <a:r>
              <a:rPr lang="en-US" sz="3700" b="1" kern="1200" dirty="0">
                <a:latin typeface="+mj-lt"/>
                <a:ea typeface="+mj-ea"/>
                <a:cs typeface="+mj-cs"/>
              </a:rPr>
              <a:t>FY24 Estimated Students Served in Illinois</a:t>
            </a:r>
          </a:p>
        </p:txBody>
      </p:sp>
      <p:graphicFrame>
        <p:nvGraphicFramePr>
          <p:cNvPr id="4" name="Table 3">
            <a:extLst>
              <a:ext uri="{FF2B5EF4-FFF2-40B4-BE49-F238E27FC236}">
                <a16:creationId xmlns:a16="http://schemas.microsoft.com/office/drawing/2014/main" id="{D5BA2887-74D4-EF66-278E-85EDCE6567A8}"/>
              </a:ext>
            </a:extLst>
          </p:cNvPr>
          <p:cNvGraphicFramePr>
            <a:graphicFrameLocks noGrp="1"/>
          </p:cNvGraphicFramePr>
          <p:nvPr>
            <p:extLst>
              <p:ext uri="{D42A27DB-BD31-4B8C-83A1-F6EECF244321}">
                <p14:modId xmlns:p14="http://schemas.microsoft.com/office/powerpoint/2010/main" val="1244037722"/>
              </p:ext>
            </p:extLst>
          </p:nvPr>
        </p:nvGraphicFramePr>
        <p:xfrm>
          <a:off x="457200" y="1946366"/>
          <a:ext cx="8229602" cy="3137810"/>
        </p:xfrm>
        <a:graphic>
          <a:graphicData uri="http://schemas.openxmlformats.org/drawingml/2006/table">
            <a:tbl>
              <a:tblPr firstRow="1" bandRow="1">
                <a:tableStyleId>{5C22544A-7EE6-4342-B048-85BDC9FD1C3A}</a:tableStyleId>
              </a:tblPr>
              <a:tblGrid>
                <a:gridCol w="1514819">
                  <a:extLst>
                    <a:ext uri="{9D8B030D-6E8A-4147-A177-3AD203B41FA5}">
                      <a16:colId xmlns:a16="http://schemas.microsoft.com/office/drawing/2014/main" val="1222086140"/>
                    </a:ext>
                  </a:extLst>
                </a:gridCol>
                <a:gridCol w="1620431">
                  <a:extLst>
                    <a:ext uri="{9D8B030D-6E8A-4147-A177-3AD203B41FA5}">
                      <a16:colId xmlns:a16="http://schemas.microsoft.com/office/drawing/2014/main" val="2560954739"/>
                    </a:ext>
                  </a:extLst>
                </a:gridCol>
                <a:gridCol w="2370789">
                  <a:extLst>
                    <a:ext uri="{9D8B030D-6E8A-4147-A177-3AD203B41FA5}">
                      <a16:colId xmlns:a16="http://schemas.microsoft.com/office/drawing/2014/main" val="1368859157"/>
                    </a:ext>
                  </a:extLst>
                </a:gridCol>
                <a:gridCol w="2723563">
                  <a:extLst>
                    <a:ext uri="{9D8B030D-6E8A-4147-A177-3AD203B41FA5}">
                      <a16:colId xmlns:a16="http://schemas.microsoft.com/office/drawing/2014/main" val="168946725"/>
                    </a:ext>
                  </a:extLst>
                </a:gridCol>
              </a:tblGrid>
              <a:tr h="1050823">
                <a:tc>
                  <a:txBody>
                    <a:bodyPr/>
                    <a:lstStyle/>
                    <a:p>
                      <a:pPr algn="l" fontAlgn="b"/>
                      <a:endParaRPr lang="en-US" sz="2400" b="0" i="0" u="none" strike="noStrike" dirty="0">
                        <a:solidFill>
                          <a:srgbClr val="000000"/>
                        </a:solidFill>
                        <a:effectLst/>
                        <a:latin typeface="Calibri" panose="020F0502020204030204" pitchFamily="34" charset="0"/>
                      </a:endParaRPr>
                    </a:p>
                  </a:txBody>
                  <a:tcPr marL="13700" marR="13700" marT="13700" marB="0" anchor="b"/>
                </a:tc>
                <a:tc>
                  <a:txBody>
                    <a:bodyPr/>
                    <a:lstStyle/>
                    <a:p>
                      <a:pPr algn="l" fontAlgn="b"/>
                      <a:r>
                        <a:rPr lang="en-US" sz="2400" u="none" strike="noStrike" dirty="0">
                          <a:effectLst/>
                        </a:rPr>
                        <a:t>FY 23 Children Served* </a:t>
                      </a:r>
                      <a:endParaRPr lang="en-US" sz="2400" b="0" i="0" u="none" strike="noStrike" dirty="0">
                        <a:solidFill>
                          <a:srgbClr val="000000"/>
                        </a:solidFill>
                        <a:effectLst/>
                        <a:latin typeface="Calibri" panose="020F0502020204030204" pitchFamily="34" charset="0"/>
                      </a:endParaRPr>
                    </a:p>
                  </a:txBody>
                  <a:tcPr marL="13700" marR="13700" marT="13700" marB="0" anchor="b"/>
                </a:tc>
                <a:tc>
                  <a:txBody>
                    <a:bodyPr/>
                    <a:lstStyle/>
                    <a:p>
                      <a:pPr algn="l" fontAlgn="b"/>
                      <a:r>
                        <a:rPr lang="en-US" sz="2400" u="none" strike="noStrike" dirty="0">
                          <a:effectLst/>
                        </a:rPr>
                        <a:t>FY24 New Slots     (CPS and Downstate) </a:t>
                      </a:r>
                      <a:endParaRPr lang="en-US" sz="2400" b="0" i="0" u="none" strike="noStrike" dirty="0">
                        <a:solidFill>
                          <a:srgbClr val="000000"/>
                        </a:solidFill>
                        <a:effectLst/>
                        <a:latin typeface="Calibri" panose="020F0502020204030204" pitchFamily="34" charset="0"/>
                      </a:endParaRPr>
                    </a:p>
                  </a:txBody>
                  <a:tcPr marL="13700" marR="13700" marT="13700" marB="0" anchor="b"/>
                </a:tc>
                <a:tc>
                  <a:txBody>
                    <a:bodyPr/>
                    <a:lstStyle/>
                    <a:p>
                      <a:pPr algn="l" fontAlgn="b"/>
                      <a:r>
                        <a:rPr lang="en-US" sz="2400" u="none" strike="noStrike" dirty="0">
                          <a:effectLst/>
                        </a:rPr>
                        <a:t>FY24 Estimated Children Served</a:t>
                      </a:r>
                      <a:endParaRPr lang="en-US" sz="2400" b="0" i="0" u="none" strike="noStrike" dirty="0">
                        <a:solidFill>
                          <a:srgbClr val="000000"/>
                        </a:solidFill>
                        <a:effectLst/>
                        <a:latin typeface="Calibri" panose="020F0502020204030204" pitchFamily="34" charset="0"/>
                      </a:endParaRPr>
                    </a:p>
                  </a:txBody>
                  <a:tcPr marL="13700" marR="13700" marT="13700" marB="0" anchor="b"/>
                </a:tc>
                <a:extLst>
                  <a:ext uri="{0D108BD9-81ED-4DB2-BD59-A6C34878D82A}">
                    <a16:rowId xmlns:a16="http://schemas.microsoft.com/office/drawing/2014/main" val="3648793325"/>
                  </a:ext>
                </a:extLst>
              </a:tr>
              <a:tr h="405366">
                <a:tc>
                  <a:txBody>
                    <a:bodyPr/>
                    <a:lstStyle/>
                    <a:p>
                      <a:pPr algn="l" fontAlgn="b"/>
                      <a:r>
                        <a:rPr lang="en-US" sz="2400" u="none" strike="noStrike" dirty="0">
                          <a:effectLst/>
                        </a:rPr>
                        <a:t>PFA</a:t>
                      </a:r>
                      <a:endParaRPr lang="en-US" sz="2400" b="0" i="0" u="none" strike="noStrike" dirty="0">
                        <a:solidFill>
                          <a:srgbClr val="000000"/>
                        </a:solidFill>
                        <a:effectLst/>
                        <a:latin typeface="Calibri" panose="020F0502020204030204" pitchFamily="34" charset="0"/>
                      </a:endParaRPr>
                    </a:p>
                  </a:txBody>
                  <a:tcPr marL="13700" marR="13700" marT="13700" marB="0" anchor="b"/>
                </a:tc>
                <a:tc>
                  <a:txBody>
                    <a:bodyPr/>
                    <a:lstStyle/>
                    <a:p>
                      <a:pPr algn="r" fontAlgn="b"/>
                      <a:r>
                        <a:rPr lang="en-US" sz="2400" u="none" strike="noStrike" dirty="0">
                          <a:effectLst/>
                        </a:rPr>
                        <a:t>86,263</a:t>
                      </a:r>
                      <a:endParaRPr lang="en-US" sz="2400" b="0" i="0" u="none" strike="noStrike" dirty="0">
                        <a:solidFill>
                          <a:srgbClr val="000000"/>
                        </a:solidFill>
                        <a:effectLst/>
                        <a:latin typeface="Calibri" panose="020F0502020204030204" pitchFamily="34" charset="0"/>
                      </a:endParaRPr>
                    </a:p>
                  </a:txBody>
                  <a:tcPr marL="13700" marR="13700" marT="13700" marB="0" anchor="b"/>
                </a:tc>
                <a:tc>
                  <a:txBody>
                    <a:bodyPr/>
                    <a:lstStyle/>
                    <a:p>
                      <a:pPr algn="r" fontAlgn="b"/>
                      <a:r>
                        <a:rPr lang="en-US" sz="2400" u="none" strike="noStrike" dirty="0">
                          <a:effectLst/>
                        </a:rPr>
                        <a:t>&gt;7,000</a:t>
                      </a:r>
                      <a:endParaRPr lang="en-US" sz="2400" b="0" i="0" u="none" strike="noStrike" dirty="0">
                        <a:solidFill>
                          <a:srgbClr val="000000"/>
                        </a:solidFill>
                        <a:effectLst/>
                        <a:latin typeface="Calibri" panose="020F0502020204030204" pitchFamily="34" charset="0"/>
                      </a:endParaRPr>
                    </a:p>
                  </a:txBody>
                  <a:tcPr marL="13700" marR="13700" marT="13700" marB="0" anchor="b"/>
                </a:tc>
                <a:tc>
                  <a:txBody>
                    <a:bodyPr/>
                    <a:lstStyle/>
                    <a:p>
                      <a:pPr algn="r" fontAlgn="b"/>
                      <a:r>
                        <a:rPr lang="en-US" sz="2400" u="none" strike="noStrike" dirty="0">
                          <a:effectLst/>
                        </a:rPr>
                        <a:t>&gt;90,000</a:t>
                      </a:r>
                      <a:endParaRPr lang="en-US" sz="2400" b="0" i="0" u="none" strike="noStrike" dirty="0">
                        <a:solidFill>
                          <a:srgbClr val="000000"/>
                        </a:solidFill>
                        <a:effectLst/>
                        <a:latin typeface="Calibri" panose="020F0502020204030204" pitchFamily="34" charset="0"/>
                      </a:endParaRPr>
                    </a:p>
                  </a:txBody>
                  <a:tcPr marL="13700" marR="13700" marT="13700" marB="0" anchor="b"/>
                </a:tc>
                <a:extLst>
                  <a:ext uri="{0D108BD9-81ED-4DB2-BD59-A6C34878D82A}">
                    <a16:rowId xmlns:a16="http://schemas.microsoft.com/office/drawing/2014/main" val="3634315236"/>
                  </a:ext>
                </a:extLst>
              </a:tr>
              <a:tr h="405366">
                <a:tc>
                  <a:txBody>
                    <a:bodyPr/>
                    <a:lstStyle/>
                    <a:p>
                      <a:pPr algn="l" fontAlgn="b"/>
                      <a:r>
                        <a:rPr lang="en-US" sz="2400" u="none" strike="noStrike" dirty="0">
                          <a:effectLst/>
                        </a:rPr>
                        <a:t>PFAE</a:t>
                      </a:r>
                      <a:endParaRPr lang="en-US" sz="2400" b="0" i="0" u="none" strike="noStrike" dirty="0">
                        <a:solidFill>
                          <a:srgbClr val="000000"/>
                        </a:solidFill>
                        <a:effectLst/>
                        <a:latin typeface="Calibri" panose="020F0502020204030204" pitchFamily="34" charset="0"/>
                      </a:endParaRPr>
                    </a:p>
                  </a:txBody>
                  <a:tcPr marL="13700" marR="13700" marT="13700" marB="0" anchor="b"/>
                </a:tc>
                <a:tc>
                  <a:txBody>
                    <a:bodyPr/>
                    <a:lstStyle/>
                    <a:p>
                      <a:pPr algn="r" fontAlgn="b"/>
                      <a:r>
                        <a:rPr lang="en-US" sz="2400" u="none" strike="noStrike" dirty="0">
                          <a:effectLst/>
                        </a:rPr>
                        <a:t>6,896</a:t>
                      </a:r>
                      <a:endParaRPr lang="en-US" sz="2400" b="0" i="0" u="none" strike="noStrike" dirty="0">
                        <a:solidFill>
                          <a:srgbClr val="000000"/>
                        </a:solidFill>
                        <a:effectLst/>
                        <a:latin typeface="Calibri" panose="020F0502020204030204" pitchFamily="34" charset="0"/>
                      </a:endParaRPr>
                    </a:p>
                  </a:txBody>
                  <a:tcPr marL="13700" marR="13700" marT="13700" marB="0" anchor="b"/>
                </a:tc>
                <a:tc>
                  <a:txBody>
                    <a:bodyPr/>
                    <a:lstStyle/>
                    <a:p>
                      <a:pPr algn="r" fontAlgn="b"/>
                      <a:r>
                        <a:rPr lang="en-US" sz="2400" b="0" i="0" u="none" strike="noStrike" dirty="0">
                          <a:solidFill>
                            <a:srgbClr val="000000"/>
                          </a:solidFill>
                          <a:effectLst/>
                          <a:latin typeface="Calibri" panose="020F0502020204030204" pitchFamily="34" charset="0"/>
                        </a:rPr>
                        <a:t>&gt;500</a:t>
                      </a:r>
                    </a:p>
                  </a:txBody>
                  <a:tcPr marL="13700" marR="13700" marT="13700" marB="0" anchor="b"/>
                </a:tc>
                <a:tc>
                  <a:txBody>
                    <a:bodyPr/>
                    <a:lstStyle/>
                    <a:p>
                      <a:pPr algn="r" fontAlgn="b"/>
                      <a:r>
                        <a:rPr lang="en-US" sz="2400" u="none" strike="noStrike" dirty="0">
                          <a:effectLst/>
                        </a:rPr>
                        <a:t>&gt;7,000</a:t>
                      </a:r>
                      <a:endParaRPr lang="en-US" sz="2400" b="0" i="0" u="none" strike="noStrike" dirty="0">
                        <a:solidFill>
                          <a:srgbClr val="000000"/>
                        </a:solidFill>
                        <a:effectLst/>
                        <a:latin typeface="Calibri" panose="020F0502020204030204" pitchFamily="34" charset="0"/>
                      </a:endParaRPr>
                    </a:p>
                  </a:txBody>
                  <a:tcPr marL="13700" marR="13700" marT="13700" marB="0" anchor="b"/>
                </a:tc>
                <a:extLst>
                  <a:ext uri="{0D108BD9-81ED-4DB2-BD59-A6C34878D82A}">
                    <a16:rowId xmlns:a16="http://schemas.microsoft.com/office/drawing/2014/main" val="4154228794"/>
                  </a:ext>
                </a:extLst>
              </a:tr>
              <a:tr h="405366">
                <a:tc>
                  <a:txBody>
                    <a:bodyPr/>
                    <a:lstStyle/>
                    <a:p>
                      <a:pPr algn="l" fontAlgn="b"/>
                      <a:r>
                        <a:rPr lang="en-US" sz="2400" u="none" strike="noStrike" dirty="0">
                          <a:effectLst/>
                        </a:rPr>
                        <a:t>PI - CB</a:t>
                      </a:r>
                      <a:endParaRPr lang="en-US" sz="2400" b="0" i="0" u="none" strike="noStrike" dirty="0">
                        <a:solidFill>
                          <a:srgbClr val="000000"/>
                        </a:solidFill>
                        <a:effectLst/>
                        <a:latin typeface="Calibri" panose="020F0502020204030204" pitchFamily="34" charset="0"/>
                      </a:endParaRPr>
                    </a:p>
                  </a:txBody>
                  <a:tcPr marL="13700" marR="13700" marT="13700" marB="0" anchor="b"/>
                </a:tc>
                <a:tc>
                  <a:txBody>
                    <a:bodyPr/>
                    <a:lstStyle/>
                    <a:p>
                      <a:pPr algn="r" fontAlgn="b"/>
                      <a:r>
                        <a:rPr lang="en-US" sz="2400" u="none" strike="noStrike" dirty="0">
                          <a:effectLst/>
                        </a:rPr>
                        <a:t>7,438</a:t>
                      </a:r>
                      <a:endParaRPr lang="en-US" sz="2400" b="0" i="0" u="none" strike="noStrike" dirty="0">
                        <a:solidFill>
                          <a:srgbClr val="000000"/>
                        </a:solidFill>
                        <a:effectLst/>
                        <a:latin typeface="Calibri" panose="020F0502020204030204" pitchFamily="34" charset="0"/>
                      </a:endParaRPr>
                    </a:p>
                  </a:txBody>
                  <a:tcPr marL="13700" marR="13700" marT="13700" marB="0" anchor="b"/>
                </a:tc>
                <a:tc>
                  <a:txBody>
                    <a:bodyPr/>
                    <a:lstStyle/>
                    <a:p>
                      <a:pPr algn="r" fontAlgn="b"/>
                      <a:r>
                        <a:rPr lang="en-US" sz="2400" b="0" i="0" u="none" strike="noStrike" dirty="0">
                          <a:solidFill>
                            <a:srgbClr val="000000"/>
                          </a:solidFill>
                          <a:effectLst/>
                          <a:latin typeface="Calibri" panose="020F0502020204030204" pitchFamily="34" charset="0"/>
                        </a:rPr>
                        <a:t>&gt;700</a:t>
                      </a:r>
                    </a:p>
                  </a:txBody>
                  <a:tcPr marL="13700" marR="13700" marT="13700" marB="0" anchor="b"/>
                </a:tc>
                <a:tc>
                  <a:txBody>
                    <a:bodyPr/>
                    <a:lstStyle/>
                    <a:p>
                      <a:pPr algn="r" fontAlgn="b"/>
                      <a:r>
                        <a:rPr lang="en-US" sz="2400" u="none" strike="noStrike" dirty="0">
                          <a:effectLst/>
                        </a:rPr>
                        <a:t>&gt;8,000</a:t>
                      </a:r>
                      <a:endParaRPr lang="en-US" sz="2400" b="0" i="0" u="none" strike="noStrike" dirty="0">
                        <a:solidFill>
                          <a:srgbClr val="000000"/>
                        </a:solidFill>
                        <a:effectLst/>
                        <a:latin typeface="Calibri" panose="020F0502020204030204" pitchFamily="34" charset="0"/>
                      </a:endParaRPr>
                    </a:p>
                  </a:txBody>
                  <a:tcPr marL="13700" marR="13700" marT="13700" marB="0" anchor="b"/>
                </a:tc>
                <a:extLst>
                  <a:ext uri="{0D108BD9-81ED-4DB2-BD59-A6C34878D82A}">
                    <a16:rowId xmlns:a16="http://schemas.microsoft.com/office/drawing/2014/main" val="368168643"/>
                  </a:ext>
                </a:extLst>
              </a:tr>
              <a:tr h="405366">
                <a:tc>
                  <a:txBody>
                    <a:bodyPr/>
                    <a:lstStyle/>
                    <a:p>
                      <a:pPr algn="l" fontAlgn="b"/>
                      <a:r>
                        <a:rPr lang="en-US" sz="2400" u="none" strike="noStrike" dirty="0">
                          <a:effectLst/>
                        </a:rPr>
                        <a:t>PI - HV</a:t>
                      </a:r>
                      <a:endParaRPr lang="en-US" sz="2400" b="0" i="0" u="none" strike="noStrike" dirty="0">
                        <a:solidFill>
                          <a:srgbClr val="000000"/>
                        </a:solidFill>
                        <a:effectLst/>
                        <a:latin typeface="Calibri" panose="020F0502020204030204" pitchFamily="34" charset="0"/>
                      </a:endParaRPr>
                    </a:p>
                  </a:txBody>
                  <a:tcPr marL="13700" marR="13700" marT="13700" marB="0" anchor="b"/>
                </a:tc>
                <a:tc>
                  <a:txBody>
                    <a:bodyPr/>
                    <a:lstStyle/>
                    <a:p>
                      <a:pPr algn="r" fontAlgn="b"/>
                      <a:r>
                        <a:rPr lang="en-US" sz="2400" u="none" strike="noStrike" dirty="0">
                          <a:effectLst/>
                        </a:rPr>
                        <a:t>13,544</a:t>
                      </a:r>
                      <a:endParaRPr lang="en-US" sz="2400" b="0" i="0" u="none" strike="noStrike" dirty="0">
                        <a:solidFill>
                          <a:srgbClr val="000000"/>
                        </a:solidFill>
                        <a:effectLst/>
                        <a:latin typeface="Calibri" panose="020F0502020204030204" pitchFamily="34" charset="0"/>
                      </a:endParaRPr>
                    </a:p>
                  </a:txBody>
                  <a:tcPr marL="13700" marR="13700" marT="13700" marB="0" anchor="b"/>
                </a:tc>
                <a:tc>
                  <a:txBody>
                    <a:bodyPr/>
                    <a:lstStyle/>
                    <a:p>
                      <a:pPr algn="r" fontAlgn="b"/>
                      <a:r>
                        <a:rPr lang="en-US" sz="2400" b="0" i="0" u="none" strike="noStrike" dirty="0">
                          <a:solidFill>
                            <a:srgbClr val="000000"/>
                          </a:solidFill>
                          <a:effectLst/>
                          <a:latin typeface="Calibri" panose="020F0502020204030204" pitchFamily="34" charset="0"/>
                        </a:rPr>
                        <a:t>&gt;600</a:t>
                      </a:r>
                    </a:p>
                  </a:txBody>
                  <a:tcPr marL="13700" marR="13700" marT="13700" marB="0" anchor="b"/>
                </a:tc>
                <a:tc>
                  <a:txBody>
                    <a:bodyPr/>
                    <a:lstStyle/>
                    <a:p>
                      <a:pPr algn="r" fontAlgn="b"/>
                      <a:r>
                        <a:rPr lang="en-US" sz="2400" u="none" strike="noStrike" dirty="0">
                          <a:effectLst/>
                        </a:rPr>
                        <a:t>&gt;14,000</a:t>
                      </a:r>
                      <a:endParaRPr lang="en-US" sz="2400" b="0" i="0" u="none" strike="noStrike" dirty="0">
                        <a:solidFill>
                          <a:srgbClr val="000000"/>
                        </a:solidFill>
                        <a:effectLst/>
                        <a:latin typeface="Calibri" panose="020F0502020204030204" pitchFamily="34" charset="0"/>
                      </a:endParaRPr>
                    </a:p>
                  </a:txBody>
                  <a:tcPr marL="13700" marR="13700" marT="13700" marB="0" anchor="b"/>
                </a:tc>
                <a:extLst>
                  <a:ext uri="{0D108BD9-81ED-4DB2-BD59-A6C34878D82A}">
                    <a16:rowId xmlns:a16="http://schemas.microsoft.com/office/drawing/2014/main" val="4241649592"/>
                  </a:ext>
                </a:extLst>
              </a:tr>
              <a:tr h="405366">
                <a:tc>
                  <a:txBody>
                    <a:bodyPr/>
                    <a:lstStyle/>
                    <a:p>
                      <a:pPr algn="l" fontAlgn="b"/>
                      <a:r>
                        <a:rPr lang="en-US" sz="2400" b="1" i="0" u="none" strike="noStrike" dirty="0">
                          <a:solidFill>
                            <a:srgbClr val="000000"/>
                          </a:solidFill>
                          <a:effectLst/>
                          <a:latin typeface="Calibri" panose="020F0502020204030204" pitchFamily="34" charset="0"/>
                        </a:rPr>
                        <a:t>Totals</a:t>
                      </a:r>
                    </a:p>
                  </a:txBody>
                  <a:tcPr marL="13700" marR="13700" marT="13700" marB="0" anchor="b">
                    <a:solidFill>
                      <a:schemeClr val="accent1">
                        <a:lumMod val="60000"/>
                        <a:lumOff val="40000"/>
                      </a:schemeClr>
                    </a:solidFill>
                  </a:tcPr>
                </a:tc>
                <a:tc>
                  <a:txBody>
                    <a:bodyPr/>
                    <a:lstStyle/>
                    <a:p>
                      <a:pPr algn="r" fontAlgn="b"/>
                      <a:r>
                        <a:rPr lang="en-US" sz="2400" b="0" i="0" u="none" strike="noStrike" dirty="0">
                          <a:solidFill>
                            <a:srgbClr val="000000"/>
                          </a:solidFill>
                          <a:effectLst/>
                          <a:latin typeface="Calibri" panose="020F0502020204030204" pitchFamily="34" charset="0"/>
                        </a:rPr>
                        <a:t>114,141</a:t>
                      </a:r>
                    </a:p>
                  </a:txBody>
                  <a:tcPr marL="13700" marR="13700" marT="13700" marB="0" anchor="b">
                    <a:solidFill>
                      <a:schemeClr val="accent1">
                        <a:lumMod val="60000"/>
                        <a:lumOff val="40000"/>
                      </a:schemeClr>
                    </a:solidFill>
                  </a:tcPr>
                </a:tc>
                <a:tc>
                  <a:txBody>
                    <a:bodyPr/>
                    <a:lstStyle/>
                    <a:p>
                      <a:pPr algn="r" fontAlgn="b"/>
                      <a:r>
                        <a:rPr lang="en-US" sz="2400" b="1" i="0" u="none" strike="noStrike" dirty="0">
                          <a:solidFill>
                            <a:srgbClr val="000000"/>
                          </a:solidFill>
                          <a:effectLst/>
                          <a:latin typeface="Calibri" panose="020F0502020204030204" pitchFamily="34" charset="0"/>
                        </a:rPr>
                        <a:t>TBD</a:t>
                      </a:r>
                    </a:p>
                  </a:txBody>
                  <a:tcPr marL="13700" marR="13700" marT="13700" marB="0" anchor="b">
                    <a:solidFill>
                      <a:schemeClr val="accent1">
                        <a:lumMod val="60000"/>
                        <a:lumOff val="40000"/>
                      </a:schemeClr>
                    </a:solidFill>
                  </a:tcPr>
                </a:tc>
                <a:tc>
                  <a:txBody>
                    <a:bodyPr/>
                    <a:lstStyle/>
                    <a:p>
                      <a:pPr algn="r" fontAlgn="b"/>
                      <a:r>
                        <a:rPr lang="en-US" sz="2400" b="1" i="0" u="none" strike="noStrike" dirty="0">
                          <a:solidFill>
                            <a:srgbClr val="000000"/>
                          </a:solidFill>
                          <a:effectLst/>
                          <a:latin typeface="Calibri" panose="020F0502020204030204" pitchFamily="34" charset="0"/>
                        </a:rPr>
                        <a:t>TBD</a:t>
                      </a:r>
                    </a:p>
                  </a:txBody>
                  <a:tcPr marL="13700" marR="13700" marT="13700" marB="0" anchor="b">
                    <a:solidFill>
                      <a:schemeClr val="accent1">
                        <a:lumMod val="60000"/>
                        <a:lumOff val="40000"/>
                      </a:schemeClr>
                    </a:solidFill>
                  </a:tcPr>
                </a:tc>
                <a:extLst>
                  <a:ext uri="{0D108BD9-81ED-4DB2-BD59-A6C34878D82A}">
                    <a16:rowId xmlns:a16="http://schemas.microsoft.com/office/drawing/2014/main" val="2885106390"/>
                  </a:ext>
                </a:extLst>
              </a:tr>
            </a:tbl>
          </a:graphicData>
        </a:graphic>
      </p:graphicFrame>
      <p:sp>
        <p:nvSpPr>
          <p:cNvPr id="2" name="TextBox 1">
            <a:extLst>
              <a:ext uri="{FF2B5EF4-FFF2-40B4-BE49-F238E27FC236}">
                <a16:creationId xmlns:a16="http://schemas.microsoft.com/office/drawing/2014/main" id="{3F7DBDD9-3B1B-00F1-02FE-06F93656A546}"/>
              </a:ext>
            </a:extLst>
          </p:cNvPr>
          <p:cNvSpPr txBox="1"/>
          <p:nvPr/>
        </p:nvSpPr>
        <p:spPr>
          <a:xfrm>
            <a:off x="567368" y="6006394"/>
            <a:ext cx="7692888" cy="400110"/>
          </a:xfrm>
          <a:prstGeom prst="rect">
            <a:avLst/>
          </a:prstGeom>
          <a:noFill/>
        </p:spPr>
        <p:txBody>
          <a:bodyPr wrap="square" rtlCol="0">
            <a:spAutoFit/>
          </a:bodyPr>
          <a:lstStyle/>
          <a:p>
            <a:r>
              <a:rPr lang="en-US" sz="2000" b="1" dirty="0"/>
              <a:t>Total FY2024 Appropriation: $673,138,100 </a:t>
            </a:r>
          </a:p>
        </p:txBody>
      </p:sp>
    </p:spTree>
    <p:extLst>
      <p:ext uri="{BB962C8B-B14F-4D97-AF65-F5344CB8AC3E}">
        <p14:creationId xmlns:p14="http://schemas.microsoft.com/office/powerpoint/2010/main" val="146966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65F590-8B07-4E4C-BD43-5403EB69FDA7}"/>
              </a:ext>
            </a:extLst>
          </p:cNvPr>
          <p:cNvSpPr>
            <a:spLocks noGrp="1"/>
          </p:cNvSpPr>
          <p:nvPr>
            <p:ph type="title"/>
          </p:nvPr>
        </p:nvSpPr>
        <p:spPr>
          <a:xfrm>
            <a:off x="583660" y="659860"/>
            <a:ext cx="8229600" cy="762000"/>
          </a:xfrm>
        </p:spPr>
        <p:txBody>
          <a:bodyPr>
            <a:noAutofit/>
          </a:bodyPr>
          <a:lstStyle/>
          <a:p>
            <a:r>
              <a:rPr lang="en-US" dirty="0"/>
              <a:t>Lessons Learned from FY24 for FY25</a:t>
            </a:r>
          </a:p>
        </p:txBody>
      </p:sp>
      <p:sp>
        <p:nvSpPr>
          <p:cNvPr id="3" name="Text Placeholder 2">
            <a:extLst>
              <a:ext uri="{FF2B5EF4-FFF2-40B4-BE49-F238E27FC236}">
                <a16:creationId xmlns:a16="http://schemas.microsoft.com/office/drawing/2014/main" id="{21FBA283-AD87-14B3-0167-DB3A1FD0A38A}"/>
              </a:ext>
            </a:extLst>
          </p:cNvPr>
          <p:cNvSpPr>
            <a:spLocks noGrp="1"/>
          </p:cNvSpPr>
          <p:nvPr>
            <p:ph idx="1"/>
          </p:nvPr>
        </p:nvSpPr>
        <p:spPr>
          <a:xfrm>
            <a:off x="432881" y="1686128"/>
            <a:ext cx="8531157" cy="5105400"/>
          </a:xfrm>
        </p:spPr>
        <p:txBody>
          <a:bodyPr>
            <a:normAutofit fontScale="70000" lnSpcReduction="20000"/>
          </a:bodyPr>
          <a:lstStyle/>
          <a:p>
            <a:pPr marL="0" indent="0">
              <a:buNone/>
            </a:pPr>
            <a:r>
              <a:rPr lang="en-US" b="1" dirty="0"/>
              <a:t>Lessons learned that will help future applicants:</a:t>
            </a:r>
          </a:p>
          <a:p>
            <a:r>
              <a:rPr lang="en-US" dirty="0"/>
              <a:t>Provide more information to applicants on the GATA prequalification requirements. </a:t>
            </a:r>
          </a:p>
          <a:p>
            <a:r>
              <a:rPr lang="en-US" dirty="0"/>
              <a:t>Provide additional guidance on budget development for applicants. </a:t>
            </a:r>
          </a:p>
          <a:p>
            <a:r>
              <a:rPr lang="en-US" dirty="0"/>
              <a:t>Provide more in-depth support on the family childcare model. </a:t>
            </a:r>
          </a:p>
          <a:p>
            <a:r>
              <a:rPr lang="en-US" dirty="0"/>
              <a:t>Provide applicants with more technical assistance with grant writing. </a:t>
            </a:r>
          </a:p>
          <a:p>
            <a:endParaRPr lang="en-US" dirty="0"/>
          </a:p>
          <a:p>
            <a:pPr marL="0" indent="0">
              <a:buNone/>
            </a:pPr>
            <a:r>
              <a:rPr lang="en-US" b="1" dirty="0"/>
              <a:t>Lessons learned to improve ISBE’s internal processes:</a:t>
            </a:r>
          </a:p>
          <a:p>
            <a:r>
              <a:rPr lang="en-US" dirty="0"/>
              <a:t>Continue to pursue ways to streamline the program narrative questions in the application</a:t>
            </a:r>
          </a:p>
          <a:p>
            <a:r>
              <a:rPr lang="en-US" dirty="0"/>
              <a:t>Provide additional training for RFP evaluators  on how to score the budget. </a:t>
            </a:r>
          </a:p>
          <a:p>
            <a:r>
              <a:rPr lang="en-US" dirty="0"/>
              <a:t>Provide additional training for the RFP evaluators to increase score consistency. </a:t>
            </a:r>
          </a:p>
          <a:p>
            <a:endParaRPr lang="en-US" dirty="0"/>
          </a:p>
          <a:p>
            <a:endParaRPr lang="en-US" dirty="0"/>
          </a:p>
        </p:txBody>
      </p:sp>
    </p:spTree>
    <p:extLst>
      <p:ext uri="{BB962C8B-B14F-4D97-AF65-F5344CB8AC3E}">
        <p14:creationId xmlns:p14="http://schemas.microsoft.com/office/powerpoint/2010/main" val="152358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DB4C-DAAF-4168-AB95-089009E52939}"/>
              </a:ext>
            </a:extLst>
          </p:cNvPr>
          <p:cNvSpPr>
            <a:spLocks noGrp="1"/>
          </p:cNvSpPr>
          <p:nvPr>
            <p:ph type="title"/>
          </p:nvPr>
        </p:nvSpPr>
        <p:spPr>
          <a:xfrm>
            <a:off x="457200" y="845820"/>
            <a:ext cx="8229600" cy="762000"/>
          </a:xfrm>
        </p:spPr>
        <p:txBody>
          <a:bodyPr>
            <a:normAutofit fontScale="90000"/>
          </a:bodyPr>
          <a:lstStyle/>
          <a:p>
            <a:r>
              <a:rPr lang="en-US" dirty="0"/>
              <a:t>Ongoing Support for Potential Applicants </a:t>
            </a:r>
          </a:p>
        </p:txBody>
      </p:sp>
      <p:sp>
        <p:nvSpPr>
          <p:cNvPr id="3" name="Content Placeholder 2">
            <a:extLst>
              <a:ext uri="{FF2B5EF4-FFF2-40B4-BE49-F238E27FC236}">
                <a16:creationId xmlns:a16="http://schemas.microsoft.com/office/drawing/2014/main" id="{359E1E4E-40F5-41C1-9E2B-1F398E289955}"/>
              </a:ext>
            </a:extLst>
          </p:cNvPr>
          <p:cNvSpPr>
            <a:spLocks noGrp="1"/>
          </p:cNvSpPr>
          <p:nvPr>
            <p:ph idx="1"/>
          </p:nvPr>
        </p:nvSpPr>
        <p:spPr>
          <a:xfrm>
            <a:off x="609600" y="1828800"/>
            <a:ext cx="7924800" cy="4191000"/>
          </a:xfrm>
        </p:spPr>
        <p:txBody>
          <a:bodyPr vert="horz" lIns="91440" tIns="45720" rIns="91440" bIns="45720" rtlCol="0" anchor="t">
            <a:normAutofit/>
          </a:bodyPr>
          <a:lstStyle/>
          <a:p>
            <a:r>
              <a:rPr lang="en-US" dirty="0"/>
              <a:t>Raising the Bar Planning Grant for CBOs</a:t>
            </a:r>
          </a:p>
          <a:p>
            <a:r>
              <a:rPr lang="en-US" dirty="0"/>
              <a:t>Grant Writing 101 Workshops </a:t>
            </a:r>
          </a:p>
          <a:p>
            <a:r>
              <a:rPr lang="en-US" dirty="0"/>
              <a:t>Technical Assistance Workshops</a:t>
            </a:r>
          </a:p>
          <a:p>
            <a:r>
              <a:rPr lang="en-US" dirty="0"/>
              <a:t>Engaging the Birth to Five Regional Teams to Assist with Outreach </a:t>
            </a:r>
            <a:endParaRPr lang="en-US" dirty="0">
              <a:cs typeface="Calibri"/>
            </a:endParaRPr>
          </a:p>
        </p:txBody>
      </p:sp>
    </p:spTree>
    <p:extLst>
      <p:ext uri="{BB962C8B-B14F-4D97-AF65-F5344CB8AC3E}">
        <p14:creationId xmlns:p14="http://schemas.microsoft.com/office/powerpoint/2010/main" val="127291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4B4EA14-42C3-484E-83F9-F52833A77047}"/>
              </a:ext>
            </a:extLst>
          </p:cNvPr>
          <p:cNvSpPr>
            <a:spLocks noGrp="1"/>
          </p:cNvSpPr>
          <p:nvPr>
            <p:ph type="title"/>
          </p:nvPr>
        </p:nvSpPr>
        <p:spPr/>
        <p:txBody>
          <a:bodyPr/>
          <a:lstStyle/>
          <a:p>
            <a:r>
              <a:rPr lang="en-US" dirty="0"/>
              <a:t>Early Learning Council Staffer </a:t>
            </a:r>
          </a:p>
        </p:txBody>
      </p:sp>
      <p:pic>
        <p:nvPicPr>
          <p:cNvPr id="4" name="Picture 3">
            <a:extLst>
              <a:ext uri="{FF2B5EF4-FFF2-40B4-BE49-F238E27FC236}">
                <a16:creationId xmlns:a16="http://schemas.microsoft.com/office/drawing/2014/main" id="{A09A372D-180D-4338-88AA-71B88F35C35D}"/>
              </a:ext>
            </a:extLst>
          </p:cNvPr>
          <p:cNvPicPr>
            <a:picLocks noChangeAspect="1"/>
          </p:cNvPicPr>
          <p:nvPr/>
        </p:nvPicPr>
        <p:blipFill>
          <a:blip r:embed="rId3"/>
          <a:stretch>
            <a:fillRect/>
          </a:stretch>
        </p:blipFill>
        <p:spPr>
          <a:xfrm>
            <a:off x="3283024" y="1372802"/>
            <a:ext cx="2115495" cy="2591025"/>
          </a:xfrm>
          <a:prstGeom prst="rect">
            <a:avLst/>
          </a:prstGeom>
        </p:spPr>
      </p:pic>
      <p:sp>
        <p:nvSpPr>
          <p:cNvPr id="6" name="TextBox 5">
            <a:extLst>
              <a:ext uri="{FF2B5EF4-FFF2-40B4-BE49-F238E27FC236}">
                <a16:creationId xmlns:a16="http://schemas.microsoft.com/office/drawing/2014/main" id="{0B5B3A33-18AB-4AAD-A343-77493DF36499}"/>
              </a:ext>
            </a:extLst>
          </p:cNvPr>
          <p:cNvSpPr txBox="1"/>
          <p:nvPr/>
        </p:nvSpPr>
        <p:spPr>
          <a:xfrm>
            <a:off x="241896" y="2252815"/>
            <a:ext cx="2979964" cy="830997"/>
          </a:xfrm>
          <a:prstGeom prst="rect">
            <a:avLst/>
          </a:prstGeom>
          <a:noFill/>
        </p:spPr>
        <p:txBody>
          <a:bodyPr wrap="square" rtlCol="0">
            <a:spAutoFit/>
          </a:bodyPr>
          <a:lstStyle/>
          <a:p>
            <a:r>
              <a:rPr lang="en-US" sz="4800" dirty="0"/>
              <a:t>Taylor Seal </a:t>
            </a:r>
          </a:p>
        </p:txBody>
      </p:sp>
      <p:sp>
        <p:nvSpPr>
          <p:cNvPr id="12" name="TextBox 11">
            <a:extLst>
              <a:ext uri="{FF2B5EF4-FFF2-40B4-BE49-F238E27FC236}">
                <a16:creationId xmlns:a16="http://schemas.microsoft.com/office/drawing/2014/main" id="{E415D536-7CF6-46C3-A4C2-1F4473A4EEE4}"/>
              </a:ext>
            </a:extLst>
          </p:cNvPr>
          <p:cNvSpPr txBox="1"/>
          <p:nvPr/>
        </p:nvSpPr>
        <p:spPr>
          <a:xfrm>
            <a:off x="5701579" y="2505670"/>
            <a:ext cx="3442421" cy="1200329"/>
          </a:xfrm>
          <a:prstGeom prst="rect">
            <a:avLst/>
          </a:prstGeom>
          <a:noFill/>
        </p:spPr>
        <p:txBody>
          <a:bodyPr wrap="square" rtlCol="0">
            <a:spAutoFit/>
          </a:bodyPr>
          <a:lstStyle/>
          <a:p>
            <a:r>
              <a:rPr lang="en-US" dirty="0"/>
              <a:t>Duties: </a:t>
            </a:r>
          </a:p>
          <a:p>
            <a:pPr marL="285750" indent="-285750">
              <a:buFont typeface="Arial" panose="020B0604020202020204" pitchFamily="34" charset="0"/>
              <a:buChar char="•"/>
            </a:pPr>
            <a:r>
              <a:rPr lang="en-US" dirty="0"/>
              <a:t>ELC Executive Committee</a:t>
            </a:r>
          </a:p>
          <a:p>
            <a:pPr marL="285750" indent="-285750">
              <a:buFont typeface="Arial" panose="020B0604020202020204" pitchFamily="34" charset="0"/>
              <a:buChar char="•"/>
            </a:pPr>
            <a:r>
              <a:rPr lang="en-US" dirty="0"/>
              <a:t>ELC Full Committee </a:t>
            </a:r>
          </a:p>
          <a:p>
            <a:pPr marL="285750" indent="-285750">
              <a:buFont typeface="Arial" panose="020B0604020202020204" pitchFamily="34" charset="0"/>
              <a:buChar char="•"/>
            </a:pPr>
            <a:r>
              <a:rPr lang="en-US" dirty="0"/>
              <a:t>Supports all Committee Staffers  </a:t>
            </a:r>
          </a:p>
        </p:txBody>
      </p:sp>
      <p:sp>
        <p:nvSpPr>
          <p:cNvPr id="10" name="TextBox 9">
            <a:extLst>
              <a:ext uri="{FF2B5EF4-FFF2-40B4-BE49-F238E27FC236}">
                <a16:creationId xmlns:a16="http://schemas.microsoft.com/office/drawing/2014/main" id="{FF197C34-1F34-4C44-9532-557DFB16D310}"/>
              </a:ext>
            </a:extLst>
          </p:cNvPr>
          <p:cNvSpPr txBox="1"/>
          <p:nvPr/>
        </p:nvSpPr>
        <p:spPr>
          <a:xfrm>
            <a:off x="1445172" y="4573932"/>
            <a:ext cx="7241628" cy="1200329"/>
          </a:xfrm>
          <a:prstGeom prst="rect">
            <a:avLst/>
          </a:prstGeom>
          <a:noFill/>
        </p:spPr>
        <p:txBody>
          <a:bodyPr wrap="square">
            <a:spAutoFit/>
          </a:bodyPr>
          <a:lstStyle/>
          <a:p>
            <a:pPr marL="285750" indent="-285750">
              <a:buFont typeface="Arial" panose="020B0604020202020204" pitchFamily="34" charset="0"/>
              <a:buChar char="•"/>
            </a:pPr>
            <a:r>
              <a:rPr lang="en-US" dirty="0"/>
              <a:t>Worked in the field of Early Childhood Education for 10 years</a:t>
            </a:r>
          </a:p>
          <a:p>
            <a:pPr marL="285750" indent="-285750">
              <a:buFont typeface="Arial" panose="020B0604020202020204" pitchFamily="34" charset="0"/>
              <a:buChar char="•"/>
            </a:pPr>
            <a:r>
              <a:rPr lang="en-US" dirty="0"/>
              <a:t>Pursuing a Masters in Early Childhood</a:t>
            </a:r>
          </a:p>
          <a:p>
            <a:pPr marL="285750" indent="-285750">
              <a:buFont typeface="Arial" panose="020B0604020202020204" pitchFamily="34" charset="0"/>
              <a:buChar char="•"/>
            </a:pPr>
            <a:r>
              <a:rPr lang="en-US" dirty="0"/>
              <a:t>Previously worked at the Child Development Lab at Heartland Community College with birth – age 3</a:t>
            </a:r>
          </a:p>
        </p:txBody>
      </p:sp>
    </p:spTree>
    <p:extLst>
      <p:ext uri="{BB962C8B-B14F-4D97-AF65-F5344CB8AC3E}">
        <p14:creationId xmlns:p14="http://schemas.microsoft.com/office/powerpoint/2010/main" val="168974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F265-28B6-45FD-A10B-D32D2B3EF81F}"/>
              </a:ext>
            </a:extLst>
          </p:cNvPr>
          <p:cNvSpPr>
            <a:spLocks noGrp="1"/>
          </p:cNvSpPr>
          <p:nvPr>
            <p:ph type="title"/>
          </p:nvPr>
        </p:nvSpPr>
        <p:spPr/>
        <p:txBody>
          <a:bodyPr/>
          <a:lstStyle/>
          <a:p>
            <a:r>
              <a:rPr lang="en-US" dirty="0"/>
              <a:t>Role of Committee Staffers </a:t>
            </a:r>
          </a:p>
        </p:txBody>
      </p:sp>
      <p:sp>
        <p:nvSpPr>
          <p:cNvPr id="4" name="Content Placeholder 3">
            <a:extLst>
              <a:ext uri="{FF2B5EF4-FFF2-40B4-BE49-F238E27FC236}">
                <a16:creationId xmlns:a16="http://schemas.microsoft.com/office/drawing/2014/main" id="{EDBDE2E8-66A3-417B-8556-5A66C5840F5F}"/>
              </a:ext>
            </a:extLst>
          </p:cNvPr>
          <p:cNvSpPr>
            <a:spLocks noGrp="1"/>
          </p:cNvSpPr>
          <p:nvPr>
            <p:ph sz="half" idx="2"/>
          </p:nvPr>
        </p:nvSpPr>
        <p:spPr>
          <a:xfrm>
            <a:off x="457200" y="1295400"/>
            <a:ext cx="8229600" cy="4591050"/>
          </a:xfrm>
        </p:spPr>
        <p:txBody>
          <a:bodyPr>
            <a:normAutofit lnSpcReduction="10000"/>
          </a:bodyPr>
          <a:lstStyle/>
          <a:p>
            <a:r>
              <a:rPr lang="en-US" dirty="0"/>
              <a:t>Set up platform for committee meetings </a:t>
            </a:r>
          </a:p>
          <a:p>
            <a:r>
              <a:rPr lang="en-US" dirty="0"/>
              <a:t>Email meeting notices and minutes to committee members </a:t>
            </a:r>
          </a:p>
          <a:p>
            <a:r>
              <a:rPr lang="en-US" dirty="0"/>
              <a:t>Distribute committee agenda determined  by the Committee Co-Chairs to all committee members </a:t>
            </a:r>
          </a:p>
          <a:p>
            <a:r>
              <a:rPr lang="en-US" dirty="0"/>
              <a:t>Take minutes (notes)  at the meeting and submit  to committee co-chairs for  review and  approval</a:t>
            </a:r>
          </a:p>
          <a:p>
            <a:r>
              <a:rPr lang="en-US" dirty="0"/>
              <a:t>Assist co-chairs with developing power point slides for  committee meetings if applicable and manage slides during the meeting </a:t>
            </a:r>
          </a:p>
          <a:p>
            <a:r>
              <a:rPr lang="en-US" dirty="0"/>
              <a:t>During meeting take role count votes as required </a:t>
            </a:r>
          </a:p>
          <a:p>
            <a:r>
              <a:rPr lang="en-US" dirty="0"/>
              <a:t>Ensure meeting information is posted on the identified website</a:t>
            </a:r>
          </a:p>
        </p:txBody>
      </p:sp>
    </p:spTree>
    <p:extLst>
      <p:ext uri="{BB962C8B-B14F-4D97-AF65-F5344CB8AC3E}">
        <p14:creationId xmlns:p14="http://schemas.microsoft.com/office/powerpoint/2010/main" val="3531365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c0314e5-ca21-41b1-9d2d-8c5fe36acc5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25F94F6BB2C849979CD5075B3ECFBA" ma:contentTypeVersion="8" ma:contentTypeDescription="Create a new document." ma:contentTypeScope="" ma:versionID="9d83480075d879b0cf899e2546096f43">
  <xsd:schema xmlns:xsd="http://www.w3.org/2001/XMLSchema" xmlns:xs="http://www.w3.org/2001/XMLSchema" xmlns:p="http://schemas.microsoft.com/office/2006/metadata/properties" xmlns:ns3="ec0314e5-ca21-41b1-9d2d-8c5fe36acc50" xmlns:ns4="a7d2ae40-a901-4a78-a0b1-41d2e26eb95b" targetNamespace="http://schemas.microsoft.com/office/2006/metadata/properties" ma:root="true" ma:fieldsID="35253a4d4c8ec5b5e87ce9233aea4d8d" ns3:_="" ns4:_="">
    <xsd:import namespace="ec0314e5-ca21-41b1-9d2d-8c5fe36acc50"/>
    <xsd:import namespace="a7d2ae40-a901-4a78-a0b1-41d2e26eb95b"/>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314e5-ca21-41b1-9d2d-8c5fe36acc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d2ae40-a901-4a78-a0b1-41d2e26eb95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81F5C2-1634-40A0-8131-4571E68B85D7}">
  <ds:schemaRefs>
    <ds:schemaRef ds:uri="http://schemas.microsoft.com/office/2006/documentManagement/types"/>
    <ds:schemaRef ds:uri="ec0314e5-ca21-41b1-9d2d-8c5fe36acc50"/>
    <ds:schemaRef ds:uri="http://www.w3.org/XML/1998/namespace"/>
    <ds:schemaRef ds:uri="http://schemas.microsoft.com/office/infopath/2007/PartnerControls"/>
    <ds:schemaRef ds:uri="http://purl.org/dc/terms/"/>
    <ds:schemaRef ds:uri="a7d2ae40-a901-4a78-a0b1-41d2e26eb95b"/>
    <ds:schemaRef ds:uri="http://schemas.microsoft.com/office/2006/metadata/propertie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8E058EC5-3814-4315-B772-4D2725B8F515}">
  <ds:schemaRefs>
    <ds:schemaRef ds:uri="http://schemas.microsoft.com/sharepoint/v3/contenttype/forms"/>
  </ds:schemaRefs>
</ds:datastoreItem>
</file>

<file path=customXml/itemProps3.xml><?xml version="1.0" encoding="utf-8"?>
<ds:datastoreItem xmlns:ds="http://schemas.openxmlformats.org/officeDocument/2006/customXml" ds:itemID="{05456C4D-72B4-493F-B63E-9567D8747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0314e5-ca21-41b1-9d2d-8c5fe36acc50"/>
    <ds:schemaRef ds:uri="a7d2ae40-a901-4a78-a0b1-41d2e26eb9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822</TotalTime>
  <Words>1514</Words>
  <Application>Microsoft Office PowerPoint</Application>
  <PresentationFormat>On-screen Show (4:3)</PresentationFormat>
  <Paragraphs>149</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Trebuchet MS</vt:lpstr>
      <vt:lpstr>Office Theme</vt:lpstr>
      <vt:lpstr> ISBE SMART START ILLINOIS         Implementation Update  Fiscal Year 2024  Early Childhood Block Grant (ECBG)</vt:lpstr>
      <vt:lpstr>Briefing Overview </vt:lpstr>
      <vt:lpstr>ISBE anticipates exceeding the SMART START goal of funding 5,000 new seats in preschool deserts in FY24!</vt:lpstr>
      <vt:lpstr>Applicant total request for funding*</vt:lpstr>
      <vt:lpstr>PowerPoint Presentation</vt:lpstr>
      <vt:lpstr>Lessons Learned from FY24 for FY25</vt:lpstr>
      <vt:lpstr>Ongoing Support for Potential Applicants </vt:lpstr>
      <vt:lpstr>Early Learning Council Staffer </vt:lpstr>
      <vt:lpstr>Role of Committee Staffers </vt:lpstr>
      <vt:lpstr>ELC Committee Staffers </vt:lpstr>
      <vt:lpstr>ELC Committee Staffers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PowerPoint_Template_2 Feb. 2020.pptx</dc:title>
  <dc:creator>GRIFFIN MEGAN</dc:creator>
  <cp:lastModifiedBy>Taylor Seal</cp:lastModifiedBy>
  <cp:revision>34</cp:revision>
  <cp:lastPrinted>2023-09-05T17:22:15Z</cp:lastPrinted>
  <dcterms:created xsi:type="dcterms:W3CDTF">2017-07-11T17:48:22Z</dcterms:created>
  <dcterms:modified xsi:type="dcterms:W3CDTF">2023-10-04T19:11:31Z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0x010100E425F94F6BB2C849979CD5075B3ECFBA</vt:lpwstr>
  </property>
</Properties>
</file>