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4"/>
  </p:sldMasterIdLst>
  <p:notesMasterIdLst>
    <p:notesMasterId r:id="rId13"/>
  </p:notesMasterIdLst>
  <p:sldIdLst>
    <p:sldId id="256" r:id="rId5"/>
    <p:sldId id="274" r:id="rId6"/>
    <p:sldId id="275" r:id="rId7"/>
    <p:sldId id="276" r:id="rId8"/>
    <p:sldId id="270" r:id="rId9"/>
    <p:sldId id="265" r:id="rId10"/>
    <p:sldId id="272"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E0"/>
    <a:srgbClr val="003E5A"/>
    <a:srgbClr val="043E5A"/>
    <a:srgbClr val="19A2DC"/>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90541" autoAdjust="0"/>
  </p:normalViewPr>
  <p:slideViewPr>
    <p:cSldViewPr>
      <p:cViewPr varScale="1">
        <p:scale>
          <a:sx n="103" d="100"/>
          <a:sy n="103" d="100"/>
        </p:scale>
        <p:origin x="1932" y="108"/>
      </p:cViewPr>
      <p:guideLst>
        <p:guide orient="horz" pos="2160"/>
        <p:guide pos="2880"/>
      </p:guideLst>
    </p:cSldViewPr>
  </p:slideViewPr>
  <p:outlineViewPr>
    <p:cViewPr>
      <p:scale>
        <a:sx n="33" d="100"/>
        <a:sy n="33" d="100"/>
      </p:scale>
      <p:origin x="0" y="-2098"/>
    </p:cViewPr>
  </p:outlin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AACADF-4496-48E5-98B4-11F5913ED854}" type="datetimeFigureOut">
              <a:rPr lang="en-US" smtClean="0"/>
              <a:t>10/4/2023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F7E55C-A733-421E-9123-C8AF8246155C}" type="slidenum">
              <a:rPr lang="en-US" smtClean="0"/>
              <a:t>‹#›</a:t>
            </a:fld>
            <a:endParaRPr lang="en-US"/>
          </a:p>
        </p:txBody>
      </p:sp>
    </p:spTree>
    <p:extLst>
      <p:ext uri="{BB962C8B-B14F-4D97-AF65-F5344CB8AC3E}">
        <p14:creationId xmlns:p14="http://schemas.microsoft.com/office/powerpoint/2010/main" val="168334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Logic of November –</a:t>
            </a:r>
            <a:r>
              <a:rPr lang="en-US" baseline="0" dirty="0"/>
              <a:t> October will be dominated by SAT performance levels, release of statewide report card.</a:t>
            </a:r>
            <a:endParaRPr lang="en-US" dirty="0"/>
          </a:p>
        </p:txBody>
      </p:sp>
      <p:sp>
        <p:nvSpPr>
          <p:cNvPr id="4" name="Slide Number Placeholder 3"/>
          <p:cNvSpPr>
            <a:spLocks noGrp="1"/>
          </p:cNvSpPr>
          <p:nvPr>
            <p:ph type="sldNum" sz="quarter" idx="10"/>
          </p:nvPr>
        </p:nvSpPr>
        <p:spPr/>
        <p:txBody>
          <a:bodyPr/>
          <a:lstStyle/>
          <a:p>
            <a:fld id="{25F7E55C-A733-421E-9123-C8AF8246155C}" type="slidenum">
              <a:rPr lang="en-US" smtClean="0"/>
              <a:t>6</a:t>
            </a:fld>
            <a:endParaRPr lang="en-US"/>
          </a:p>
        </p:txBody>
      </p:sp>
    </p:spTree>
    <p:extLst>
      <p:ext uri="{BB962C8B-B14F-4D97-AF65-F5344CB8AC3E}">
        <p14:creationId xmlns:p14="http://schemas.microsoft.com/office/powerpoint/2010/main" val="916330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Logic of November –</a:t>
            </a:r>
            <a:r>
              <a:rPr lang="en-US" baseline="0" dirty="0"/>
              <a:t> October will be dominated by SAT performance levels, release of statewide report card.</a:t>
            </a:r>
            <a:endParaRPr lang="en-US" dirty="0"/>
          </a:p>
        </p:txBody>
      </p:sp>
      <p:sp>
        <p:nvSpPr>
          <p:cNvPr id="4" name="Slide Number Placeholder 3"/>
          <p:cNvSpPr>
            <a:spLocks noGrp="1"/>
          </p:cNvSpPr>
          <p:nvPr>
            <p:ph type="sldNum" sz="quarter" idx="10"/>
          </p:nvPr>
        </p:nvSpPr>
        <p:spPr/>
        <p:txBody>
          <a:bodyPr/>
          <a:lstStyle/>
          <a:p>
            <a:fld id="{25F7E55C-A733-421E-9123-C8AF8246155C}" type="slidenum">
              <a:rPr lang="en-US" smtClean="0"/>
              <a:t>7</a:t>
            </a:fld>
            <a:endParaRPr lang="en-US"/>
          </a:p>
        </p:txBody>
      </p:sp>
    </p:spTree>
    <p:extLst>
      <p:ext uri="{BB962C8B-B14F-4D97-AF65-F5344CB8AC3E}">
        <p14:creationId xmlns:p14="http://schemas.microsoft.com/office/powerpoint/2010/main" val="4197428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Logic of November –</a:t>
            </a:r>
            <a:r>
              <a:rPr lang="en-US" baseline="0" dirty="0"/>
              <a:t> October will be dominated by SAT performance levels, release of statewide report card.</a:t>
            </a:r>
            <a:endParaRPr lang="en-US" dirty="0"/>
          </a:p>
        </p:txBody>
      </p:sp>
      <p:sp>
        <p:nvSpPr>
          <p:cNvPr id="4" name="Slide Number Placeholder 3"/>
          <p:cNvSpPr>
            <a:spLocks noGrp="1"/>
          </p:cNvSpPr>
          <p:nvPr>
            <p:ph type="sldNum" sz="quarter" idx="10"/>
          </p:nvPr>
        </p:nvSpPr>
        <p:spPr/>
        <p:txBody>
          <a:bodyPr/>
          <a:lstStyle/>
          <a:p>
            <a:fld id="{25F7E55C-A733-421E-9123-C8AF8246155C}" type="slidenum">
              <a:rPr lang="en-US" smtClean="0"/>
              <a:t>8</a:t>
            </a:fld>
            <a:endParaRPr lang="en-US"/>
          </a:p>
        </p:txBody>
      </p:sp>
    </p:spTree>
    <p:extLst>
      <p:ext uri="{BB962C8B-B14F-4D97-AF65-F5344CB8AC3E}">
        <p14:creationId xmlns:p14="http://schemas.microsoft.com/office/powerpoint/2010/main" val="1245359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0ABF9FC-4520-42F6-A4F9-7CE0E13F0CCF}" type="datetimeFigureOut">
              <a:rPr lang="en-US" smtClean="0"/>
              <a:t>10/4/2023</a:t>
            </a:fld>
            <a:endParaRPr lang="en-US" dirty="0"/>
          </a:p>
        </p:txBody>
      </p:sp>
      <p:sp>
        <p:nvSpPr>
          <p:cNvPr id="7"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2417500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94892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170993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30460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1978021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31927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264529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66342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3243124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3824"/>
            <a:ext cx="3008313" cy="106497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826976"/>
            <a:ext cx="3008313" cy="42991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536085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txBox="1">
            <a:spLocks/>
          </p:cNvSpPr>
          <p:nvPr userDrawn="1"/>
        </p:nvSpPr>
        <p:spPr>
          <a:xfrm>
            <a:off x="8686800" y="6477000"/>
            <a:ext cx="457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9D734BA-EFFF-47E9-B4A0-42A9EEEAB748}" type="slidenum">
              <a:rPr lang="en-US" sz="1600" smtClean="0"/>
              <a:pPr/>
              <a:t>‹#›</a:t>
            </a:fld>
            <a:endParaRPr lang="en-US" dirty="0"/>
          </a:p>
        </p:txBody>
      </p:sp>
    </p:spTree>
    <p:extLst>
      <p:ext uri="{BB962C8B-B14F-4D97-AF65-F5344CB8AC3E}">
        <p14:creationId xmlns:p14="http://schemas.microsoft.com/office/powerpoint/2010/main" val="145786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477000"/>
            <a:ext cx="9144000" cy="304800"/>
          </a:xfrm>
          <a:prstGeom prst="rect">
            <a:avLst/>
          </a:prstGeom>
          <a:solidFill>
            <a:srgbClr val="043E5A"/>
          </a:solidFill>
          <a:ln>
            <a:solidFill>
              <a:srgbClr val="003E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Placeholder 1"/>
          <p:cNvSpPr>
            <a:spLocks noGrp="1"/>
          </p:cNvSpPr>
          <p:nvPr>
            <p:ph type="title"/>
          </p:nvPr>
        </p:nvSpPr>
        <p:spPr>
          <a:xfrm>
            <a:off x="457200" y="533400"/>
            <a:ext cx="8229600" cy="762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95400"/>
            <a:ext cx="8229600" cy="5105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58881"/>
            <a:ext cx="9144000" cy="398320"/>
          </a:xfrm>
          <a:prstGeom prst="rect">
            <a:avLst/>
          </a:prstGeom>
          <a:solidFill>
            <a:srgbClr val="003E5A"/>
          </a:solidFill>
          <a:ln>
            <a:solidFill>
              <a:srgbClr val="003E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 name="Rectangle 8"/>
          <p:cNvSpPr/>
          <p:nvPr userDrawn="1"/>
        </p:nvSpPr>
        <p:spPr>
          <a:xfrm>
            <a:off x="0" y="549434"/>
            <a:ext cx="9144000" cy="63071"/>
          </a:xfrm>
          <a:prstGeom prst="rect">
            <a:avLst/>
          </a:prstGeom>
          <a:solidFill>
            <a:srgbClr val="00A3E0"/>
          </a:solidFill>
          <a:ln>
            <a:solidFill>
              <a:srgbClr val="00A3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4"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20595"/>
            <a:ext cx="4623313" cy="789346"/>
          </a:xfrm>
          <a:prstGeom prst="rect">
            <a:avLst/>
          </a:prstGeom>
        </p:spPr>
      </p:pic>
    </p:spTree>
    <p:extLst>
      <p:ext uri="{BB962C8B-B14F-4D97-AF65-F5344CB8AC3E}">
        <p14:creationId xmlns:p14="http://schemas.microsoft.com/office/powerpoint/2010/main" val="424984314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924800" cy="2819399"/>
          </a:xfrm>
        </p:spPr>
        <p:txBody>
          <a:bodyPr>
            <a:normAutofit/>
          </a:bodyPr>
          <a:lstStyle/>
          <a:p>
            <a:r>
              <a:rPr lang="en-US" dirty="0"/>
              <a:t>Preschool Development Grant Birth through Five </a:t>
            </a:r>
            <a:br>
              <a:rPr lang="en-US" dirty="0"/>
            </a:br>
            <a:r>
              <a:rPr lang="en-US" dirty="0"/>
              <a:t>Planning Grant Update</a:t>
            </a:r>
          </a:p>
        </p:txBody>
      </p:sp>
      <p:sp>
        <p:nvSpPr>
          <p:cNvPr id="3" name="Subtitle 2"/>
          <p:cNvSpPr>
            <a:spLocks noGrp="1"/>
          </p:cNvSpPr>
          <p:nvPr>
            <p:ph type="subTitle" idx="1"/>
          </p:nvPr>
        </p:nvSpPr>
        <p:spPr>
          <a:xfrm>
            <a:off x="1600200" y="3733799"/>
            <a:ext cx="6400800" cy="1752600"/>
          </a:xfrm>
        </p:spPr>
        <p:txBody>
          <a:bodyPr>
            <a:normAutofit/>
          </a:bodyPr>
          <a:lstStyle/>
          <a:p>
            <a:r>
              <a:rPr lang="en-US" dirty="0"/>
              <a:t>October 2023</a:t>
            </a:r>
          </a:p>
        </p:txBody>
      </p:sp>
      <p:sp>
        <p:nvSpPr>
          <p:cNvPr id="4" name="TextBox 3">
            <a:extLst>
              <a:ext uri="{FF2B5EF4-FFF2-40B4-BE49-F238E27FC236}">
                <a16:creationId xmlns:a16="http://schemas.microsoft.com/office/drawing/2014/main" id="{CA107677-792F-419A-A582-8190AC1E80DB}"/>
              </a:ext>
            </a:extLst>
          </p:cNvPr>
          <p:cNvSpPr txBox="1"/>
          <p:nvPr/>
        </p:nvSpPr>
        <p:spPr>
          <a:xfrm>
            <a:off x="1752600" y="5943600"/>
            <a:ext cx="6908800" cy="430887"/>
          </a:xfrm>
          <a:prstGeom prst="rect">
            <a:avLst/>
          </a:prstGeom>
          <a:noFill/>
        </p:spPr>
        <p:txBody>
          <a:bodyPr wrap="square" rtlCol="0">
            <a:spAutoFit/>
          </a:bodyPr>
          <a:lstStyle/>
          <a:p>
            <a:r>
              <a:rPr lang="en-US" sz="2200" dirty="0">
                <a:solidFill>
                  <a:srgbClr val="003E5A"/>
                </a:solidFill>
                <a:latin typeface="Trebuchet MS" panose="020B0603020202020204" pitchFamily="34" charset="0"/>
              </a:rPr>
              <a:t>Equity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Quality </a:t>
            </a:r>
            <a:r>
              <a:rPr lang="en-US" dirty="0">
                <a:solidFill>
                  <a:srgbClr val="003E5A"/>
                </a:solidFill>
                <a:latin typeface="Trebuchet MS" panose="020B0603020202020204" pitchFamily="34" charset="0"/>
              </a:rPr>
              <a:t>● </a:t>
            </a:r>
            <a:r>
              <a:rPr lang="en-US" sz="2200" dirty="0">
                <a:solidFill>
                  <a:srgbClr val="003E5A"/>
                </a:solidFill>
                <a:latin typeface="Trebuchet MS" panose="020B0603020202020204" pitchFamily="34" charset="0"/>
              </a:rPr>
              <a:t>Collaboration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Community</a:t>
            </a:r>
          </a:p>
        </p:txBody>
      </p:sp>
    </p:spTree>
    <p:extLst>
      <p:ext uri="{BB962C8B-B14F-4D97-AF65-F5344CB8AC3E}">
        <p14:creationId xmlns:p14="http://schemas.microsoft.com/office/powerpoint/2010/main" val="2698364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Autofit/>
          </a:bodyPr>
          <a:lstStyle/>
          <a:p>
            <a:r>
              <a:rPr lang="en-US" sz="2800" dirty="0"/>
              <a:t>Activity I- Comprehensive Statewide B-5 Needs Assessment</a:t>
            </a:r>
          </a:p>
        </p:txBody>
      </p:sp>
      <p:sp>
        <p:nvSpPr>
          <p:cNvPr id="3" name="Content Placeholder 2"/>
          <p:cNvSpPr>
            <a:spLocks noGrp="1"/>
          </p:cNvSpPr>
          <p:nvPr>
            <p:ph idx="1"/>
          </p:nvPr>
        </p:nvSpPr>
        <p:spPr>
          <a:xfrm>
            <a:off x="482600" y="1155441"/>
            <a:ext cx="8229600" cy="4800600"/>
          </a:xfrm>
        </p:spPr>
        <p:txBody>
          <a:bodyPr>
            <a:normAutofit/>
          </a:bodyPr>
          <a:lstStyle/>
          <a:p>
            <a:pPr marL="0" indent="0">
              <a:buNone/>
            </a:pPr>
            <a:endParaRPr lang="en-US" dirty="0"/>
          </a:p>
          <a:p>
            <a:pPr marL="0" lvl="0" indent="0">
              <a:buNone/>
            </a:pPr>
            <a:r>
              <a:rPr kumimoji="0" lang="en-US" sz="1400" b="1" i="0" u="none" strike="noStrike" cap="none" spc="0" normalizeH="0" baseline="0" noProof="0" dirty="0">
                <a:ln>
                  <a:noFill/>
                </a:ln>
                <a:solidFill>
                  <a:prstClr val="black"/>
                </a:solidFill>
                <a:effectLst/>
                <a:uLnTx/>
                <a:uFillTx/>
                <a:ea typeface="+mn-ea"/>
                <a:cs typeface="+mn-cs"/>
              </a:rPr>
              <a:t>1.1</a:t>
            </a:r>
            <a:r>
              <a:rPr kumimoji="0" lang="en-US" sz="1400" b="1" i="1" u="none" strike="noStrike" cap="none" spc="0" normalizeH="0" baseline="0" noProof="0" dirty="0">
                <a:ln>
                  <a:noFill/>
                </a:ln>
                <a:solidFill>
                  <a:prstClr val="black"/>
                </a:solidFill>
                <a:effectLst/>
                <a:uLnTx/>
                <a:uFillTx/>
                <a:ea typeface="+mn-ea"/>
                <a:cs typeface="+mn-cs"/>
              </a:rPr>
              <a:t>: Home Visitor Needs Assessment </a:t>
            </a:r>
            <a:r>
              <a:rPr lang="en-US" sz="1400" b="1" i="1" dirty="0"/>
              <a:t>- Project Lead</a:t>
            </a:r>
            <a:r>
              <a:rPr lang="en-US" sz="1400" i="1" dirty="0"/>
              <a:t>, </a:t>
            </a:r>
            <a:r>
              <a:rPr kumimoji="0" lang="en-US" sz="1400" b="1" i="1" u="none" strike="noStrike" cap="none" spc="0" normalizeH="0" baseline="0" noProof="0" dirty="0">
                <a:ln>
                  <a:noFill/>
                </a:ln>
                <a:solidFill>
                  <a:prstClr val="black"/>
                </a:solidFill>
                <a:effectLst/>
                <a:uLnTx/>
                <a:uFillTx/>
                <a:ea typeface="+mn-ea"/>
                <a:cs typeface="+mn-cs"/>
              </a:rPr>
              <a:t>Illinois Network of Child Care Resource and Referral Agency  (INCCRRA): </a:t>
            </a:r>
            <a:r>
              <a:rPr kumimoji="0" lang="en-US" sz="1400" b="0" i="0" u="none" strike="noStrike" cap="none" spc="0" normalizeH="0" baseline="0" noProof="0" dirty="0">
                <a:ln>
                  <a:noFill/>
                </a:ln>
                <a:solidFill>
                  <a:prstClr val="black"/>
                </a:solidFill>
                <a:effectLst/>
                <a:uLnTx/>
                <a:uFillTx/>
                <a:ea typeface="Times New Roman" panose="02020603050405020304" pitchFamily="18" charset="0"/>
                <a:cs typeface="+mn-cs"/>
              </a:rPr>
              <a:t>The home visiting needs assessment will build upon the previous</a:t>
            </a:r>
            <a:r>
              <a:rPr kumimoji="0" lang="en-US" sz="1400" b="0" i="0" u="none" strike="noStrike" cap="none" spc="5" normalizeH="0" baseline="0" noProof="0" dirty="0">
                <a:ln>
                  <a:noFill/>
                </a:ln>
                <a:solidFill>
                  <a:prstClr val="black"/>
                </a:solidFill>
                <a:effectLst/>
                <a:uLnTx/>
                <a:uFillTx/>
                <a:ea typeface="Times New Roman" panose="02020603050405020304" pitchFamily="18" charset="0"/>
                <a:cs typeface="+mn-cs"/>
              </a:rPr>
              <a:t> </a:t>
            </a:r>
            <a:r>
              <a:rPr kumimoji="0" lang="en-US" sz="1400" b="0" i="0" u="none" strike="noStrike" cap="none" spc="0" normalizeH="0" baseline="0" noProof="0" dirty="0">
                <a:ln>
                  <a:noFill/>
                </a:ln>
                <a:solidFill>
                  <a:prstClr val="black"/>
                </a:solidFill>
                <a:effectLst/>
                <a:uLnTx/>
                <a:uFillTx/>
                <a:ea typeface="Times New Roman" panose="02020603050405020304" pitchFamily="18" charset="0"/>
                <a:cs typeface="+mn-cs"/>
              </a:rPr>
              <a:t>PDG B-5 projects led by INCCRRA to inform how to best support the field and reduce staff turnover.  INCCRRA will analyze home visiting salaries across program models and funding streams and hold focus groups with rural home visitors and Black Indigenous People of Color (BIPOC) home visitors to collect their thoughts and recommendations about salary increases, incentives, and credentials, pathways to home visiting as well as any related barriers. This important data from programs and professionals will inform how state agencies can work together to stem the Home Visitor workforce shortage.</a:t>
            </a:r>
            <a:r>
              <a:rPr lang="en-US" sz="1400" dirty="0">
                <a:solidFill>
                  <a:prstClr val="black"/>
                </a:solidFill>
                <a:ea typeface="Times New Roman" panose="02020603050405020304" pitchFamily="18" charset="0"/>
              </a:rPr>
              <a:t>  </a:t>
            </a:r>
          </a:p>
          <a:p>
            <a:pPr marL="0" lvl="0" indent="0">
              <a:buNone/>
            </a:pPr>
            <a:endParaRPr lang="en-US" sz="1400" dirty="0">
              <a:solidFill>
                <a:prstClr val="black"/>
              </a:solidFill>
              <a:ea typeface="Times New Roman" panose="02020603050405020304" pitchFamily="18" charset="0"/>
            </a:endParaRPr>
          </a:p>
          <a:p>
            <a:pPr marL="0" lvl="0" indent="0">
              <a:buNone/>
            </a:pPr>
            <a:r>
              <a:rPr kumimoji="0" lang="en-US" sz="1600" b="1" u="none" strike="noStrike" cap="none" spc="0" normalizeH="0" baseline="0" noProof="0" dirty="0">
                <a:ln>
                  <a:noFill/>
                </a:ln>
                <a:solidFill>
                  <a:prstClr val="black"/>
                </a:solidFill>
                <a:effectLst/>
                <a:uLnTx/>
                <a:uFillTx/>
                <a:ea typeface="Times New Roman" panose="02020603050405020304" pitchFamily="18" charset="0"/>
                <a:cs typeface="+mn-cs"/>
              </a:rPr>
              <a:t>Update: </a:t>
            </a:r>
          </a:p>
          <a:p>
            <a:pPr lvl="1">
              <a:buFont typeface="Arial" panose="020B0604020202020204" pitchFamily="34" charset="0"/>
              <a:buChar char="•"/>
            </a:pPr>
            <a:r>
              <a:rPr kumimoji="0" lang="en-US" sz="1600" b="1" u="none" strike="noStrike" cap="none" spc="0" normalizeH="0" baseline="0" noProof="0" dirty="0">
                <a:ln>
                  <a:noFill/>
                </a:ln>
                <a:solidFill>
                  <a:prstClr val="black"/>
                </a:solidFill>
                <a:effectLst/>
                <a:uLnTx/>
                <a:uFillTx/>
                <a:ea typeface="Times New Roman" panose="02020603050405020304" pitchFamily="18" charset="0"/>
                <a:cs typeface="+mn-cs"/>
              </a:rPr>
              <a:t>INCCRRA completed Round 2 of the focus groups and began completing the Round 3 focus groups in September 2023. </a:t>
            </a:r>
            <a:endParaRPr lang="en-US" sz="1600" b="1" dirty="0"/>
          </a:p>
          <a:p>
            <a:pPr marL="0" indent="0">
              <a:buNone/>
            </a:pPr>
            <a:endParaRPr lang="en-US" sz="2000" dirty="0"/>
          </a:p>
          <a:p>
            <a:pPr marL="0" indent="0">
              <a:buNone/>
            </a:pPr>
            <a:endParaRPr lang="en-US" dirty="0"/>
          </a:p>
        </p:txBody>
      </p:sp>
      <p:sp>
        <p:nvSpPr>
          <p:cNvPr id="4" name="TextBox 3">
            <a:extLst>
              <a:ext uri="{FF2B5EF4-FFF2-40B4-BE49-F238E27FC236}">
                <a16:creationId xmlns:a16="http://schemas.microsoft.com/office/drawing/2014/main" id="{3B287D62-9C42-4E09-A554-C4037188C84B}"/>
              </a:ext>
            </a:extLst>
          </p:cNvPr>
          <p:cNvSpPr txBox="1"/>
          <p:nvPr/>
        </p:nvSpPr>
        <p:spPr>
          <a:xfrm>
            <a:off x="1752600" y="5943600"/>
            <a:ext cx="6908800" cy="430887"/>
          </a:xfrm>
          <a:prstGeom prst="rect">
            <a:avLst/>
          </a:prstGeom>
          <a:noFill/>
        </p:spPr>
        <p:txBody>
          <a:bodyPr wrap="square" rtlCol="0">
            <a:spAutoFit/>
          </a:bodyPr>
          <a:lstStyle/>
          <a:p>
            <a:r>
              <a:rPr lang="en-US" sz="2200" dirty="0">
                <a:solidFill>
                  <a:srgbClr val="003E5A"/>
                </a:solidFill>
                <a:latin typeface="Trebuchet MS" panose="020B0603020202020204" pitchFamily="34" charset="0"/>
              </a:rPr>
              <a:t>Equity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Quality </a:t>
            </a:r>
            <a:r>
              <a:rPr lang="en-US" dirty="0">
                <a:solidFill>
                  <a:srgbClr val="003E5A"/>
                </a:solidFill>
                <a:latin typeface="Trebuchet MS" panose="020B0603020202020204" pitchFamily="34" charset="0"/>
              </a:rPr>
              <a:t>● </a:t>
            </a:r>
            <a:r>
              <a:rPr lang="en-US" sz="2200" dirty="0">
                <a:solidFill>
                  <a:srgbClr val="003E5A"/>
                </a:solidFill>
                <a:latin typeface="Trebuchet MS" panose="020B0603020202020204" pitchFamily="34" charset="0"/>
              </a:rPr>
              <a:t>Collaboration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Community</a:t>
            </a:r>
          </a:p>
        </p:txBody>
      </p:sp>
    </p:spTree>
    <p:extLst>
      <p:ext uri="{BB962C8B-B14F-4D97-AF65-F5344CB8AC3E}">
        <p14:creationId xmlns:p14="http://schemas.microsoft.com/office/powerpoint/2010/main" val="4175809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Activity III-Family &amp; Community Engagement</a:t>
            </a:r>
          </a:p>
        </p:txBody>
      </p:sp>
      <p:sp>
        <p:nvSpPr>
          <p:cNvPr id="3" name="Content Placeholder 2"/>
          <p:cNvSpPr>
            <a:spLocks noGrp="1"/>
          </p:cNvSpPr>
          <p:nvPr>
            <p:ph idx="1"/>
          </p:nvPr>
        </p:nvSpPr>
        <p:spPr>
          <a:xfrm>
            <a:off x="469590" y="1295400"/>
            <a:ext cx="8229600" cy="4724400"/>
          </a:xfrm>
        </p:spPr>
        <p:txBody>
          <a:bodyPr>
            <a:normAutofit fontScale="85000" lnSpcReduction="10000"/>
          </a:bodyPr>
          <a:lstStyle/>
          <a:p>
            <a:pPr marL="0" lvl="0" indent="0">
              <a:buNone/>
            </a:pPr>
            <a:r>
              <a:rPr lang="en-US" sz="1400" b="1" dirty="0">
                <a:effectLst/>
                <a:ea typeface="Times New Roman" panose="02020603050405020304" pitchFamily="18" charset="0"/>
              </a:rPr>
              <a:t>3.2</a:t>
            </a:r>
            <a:r>
              <a:rPr lang="en-US" sz="1400" dirty="0">
                <a:effectLst/>
                <a:ea typeface="Times New Roman" panose="02020603050405020304" pitchFamily="18" charset="0"/>
              </a:rPr>
              <a:t> </a:t>
            </a:r>
            <a:r>
              <a:rPr lang="en-US" sz="1400" b="1" i="1" dirty="0">
                <a:effectLst/>
                <a:ea typeface="Times New Roman" panose="02020603050405020304" pitchFamily="18" charset="0"/>
              </a:rPr>
              <a:t>Assess and Align Capacity of Intermediary Structures - Project Lead, </a:t>
            </a:r>
            <a:r>
              <a:rPr lang="en-US" sz="1400" i="1" dirty="0">
                <a:effectLst/>
                <a:ea typeface="Times New Roman" panose="02020603050405020304" pitchFamily="18" charset="0"/>
              </a:rPr>
              <a:t>Wendy McCullough: </a:t>
            </a:r>
            <a:r>
              <a:rPr lang="en-US" sz="1400" dirty="0">
                <a:effectLst/>
                <a:ea typeface="Times New Roman" panose="02020603050405020304" pitchFamily="18" charset="0"/>
              </a:rPr>
              <a:t>Complete infrastructure mapping tasks; develop recommendations for engagement and outreach to families, communities and service providers. </a:t>
            </a:r>
            <a:endParaRPr lang="en-US" sz="1400" dirty="0">
              <a:ea typeface="Times New Roman" panose="02020603050405020304" pitchFamily="18" charset="0"/>
            </a:endParaRPr>
          </a:p>
          <a:p>
            <a:pPr marL="0" lvl="0" indent="0">
              <a:buNone/>
            </a:pPr>
            <a:endParaRPr lang="en-US" sz="1050" dirty="0">
              <a:effectLst/>
              <a:ea typeface="Times New Roman" panose="02020603050405020304" pitchFamily="18" charset="0"/>
            </a:endParaRPr>
          </a:p>
          <a:p>
            <a:pPr marL="0" indent="0">
              <a:buNone/>
            </a:pPr>
            <a:r>
              <a:rPr lang="en-US" sz="1700" b="1" i="1" dirty="0">
                <a:effectLst/>
                <a:ea typeface="Times New Roman" panose="02020603050405020304" pitchFamily="18" charset="0"/>
              </a:rPr>
              <a:t>Update: </a:t>
            </a:r>
          </a:p>
          <a:p>
            <a:pPr lvl="1">
              <a:buFont typeface="Arial" panose="020B0604020202020204" pitchFamily="34" charset="0"/>
              <a:buChar char="•"/>
            </a:pPr>
            <a:r>
              <a:rPr lang="en-US" sz="1700" b="1" dirty="0">
                <a:effectLst/>
                <a:ea typeface="Times New Roman" panose="02020603050405020304" pitchFamily="18" charset="0"/>
              </a:rPr>
              <a:t>Wendy McCullough analyzed survey results and the results were reviewed with the Integration &amp; Alignment Committee during the August meeting.  </a:t>
            </a:r>
          </a:p>
          <a:p>
            <a:pPr marL="457200" lvl="1" indent="0">
              <a:buNone/>
            </a:pPr>
            <a:endParaRPr lang="en-US" sz="1700" b="1" dirty="0">
              <a:effectLst/>
              <a:ea typeface="Times New Roman" panose="02020603050405020304" pitchFamily="18" charset="0"/>
            </a:endParaRPr>
          </a:p>
          <a:p>
            <a:pPr lvl="1">
              <a:buFont typeface="Arial" panose="020B0604020202020204" pitchFamily="34" charset="0"/>
              <a:buChar char="•"/>
            </a:pPr>
            <a:r>
              <a:rPr lang="en-US" sz="1700" b="1" dirty="0">
                <a:ea typeface="Times New Roman" panose="02020603050405020304" pitchFamily="18" charset="0"/>
              </a:rPr>
              <a:t>A follow up meeting was held on September 27, 2023, to validate the directional recommendation and identify details and success factors to support the State’s implementation planning.</a:t>
            </a:r>
            <a:endParaRPr lang="en-US" sz="1700" b="1" dirty="0">
              <a:effectLst/>
              <a:ea typeface="Times New Roman" panose="02020603050405020304" pitchFamily="18" charset="0"/>
            </a:endParaRPr>
          </a:p>
          <a:p>
            <a:endParaRPr lang="en-US" sz="1400" b="1" dirty="0"/>
          </a:p>
          <a:p>
            <a:pPr marL="0" lvl="0" indent="0">
              <a:buNone/>
            </a:pPr>
            <a:r>
              <a:rPr kumimoji="0" lang="en-US" sz="1400" b="1" i="0" u="none" strike="noStrike" cap="none" spc="0" normalizeH="0" baseline="0" noProof="0" dirty="0">
                <a:ln>
                  <a:noFill/>
                </a:ln>
                <a:solidFill>
                  <a:prstClr val="black"/>
                </a:solidFill>
                <a:effectLst/>
                <a:uLnTx/>
                <a:uFillTx/>
                <a:ea typeface="Times New Roman" panose="02020603050405020304" pitchFamily="18" charset="0"/>
                <a:cs typeface="+mn-cs"/>
              </a:rPr>
              <a:t>3.3 </a:t>
            </a:r>
            <a:r>
              <a:rPr kumimoji="0" lang="en-US" sz="1400" b="1" i="1" u="none" strike="noStrike" cap="none" spc="0" normalizeH="0" baseline="0" noProof="0" dirty="0">
                <a:ln>
                  <a:noFill/>
                </a:ln>
                <a:solidFill>
                  <a:prstClr val="black"/>
                </a:solidFill>
                <a:effectLst/>
                <a:uLnTx/>
                <a:uFillTx/>
                <a:ea typeface="Times New Roman" panose="02020603050405020304" pitchFamily="18" charset="0"/>
                <a:cs typeface="+mn-cs"/>
              </a:rPr>
              <a:t>Developing framework for how the State will integrate family voice in policy-making - Project Lead, </a:t>
            </a:r>
            <a:r>
              <a:rPr kumimoji="0" lang="en-US" sz="1400" b="0" i="1" u="none" strike="noStrike" cap="none" spc="0" normalizeH="0" baseline="0" noProof="0" dirty="0">
                <a:ln>
                  <a:noFill/>
                </a:ln>
                <a:solidFill>
                  <a:prstClr val="black"/>
                </a:solidFill>
                <a:effectLst/>
                <a:uLnTx/>
                <a:uFillTx/>
                <a:ea typeface="Times New Roman" panose="02020603050405020304" pitchFamily="18" charset="0"/>
                <a:cs typeface="+mn-cs"/>
              </a:rPr>
              <a:t>University of Chicago-NORC: </a:t>
            </a:r>
            <a:r>
              <a:rPr kumimoji="0" lang="en-US" sz="1400" b="0" u="none" strike="noStrike" cap="none" spc="0" normalizeH="0" baseline="0" noProof="0" dirty="0">
                <a:ln>
                  <a:noFill/>
                </a:ln>
                <a:solidFill>
                  <a:prstClr val="black"/>
                </a:solidFill>
                <a:effectLst/>
                <a:uLnTx/>
                <a:uFillTx/>
                <a:ea typeface="Times New Roman" panose="02020603050405020304" pitchFamily="18" charset="0"/>
                <a:cs typeface="+mn-cs"/>
              </a:rPr>
              <a:t>Develop</a:t>
            </a:r>
            <a:r>
              <a:rPr lang="en-US" sz="1400" dirty="0">
                <a:solidFill>
                  <a:prstClr val="black"/>
                </a:solidFill>
                <a:ea typeface="Times New Roman" panose="02020603050405020304" pitchFamily="18" charset="0"/>
              </a:rPr>
              <a:t> </a:t>
            </a:r>
            <a:r>
              <a:rPr kumimoji="0" lang="en-US" sz="1400" b="0" i="0" u="none" strike="noStrike" cap="none" spc="0" normalizeH="0" baseline="0" noProof="0" dirty="0">
                <a:ln>
                  <a:noFill/>
                </a:ln>
                <a:solidFill>
                  <a:prstClr val="black"/>
                </a:solidFill>
                <a:effectLst/>
                <a:uLnTx/>
                <a:uFillTx/>
                <a:ea typeface="Times New Roman" panose="02020603050405020304" pitchFamily="18" charset="0"/>
                <a:cs typeface="+mn-cs"/>
              </a:rPr>
              <a:t>and implement a stakeholder engagement process (including focus groups and interviews) to authentically engage and elevate the voice of parents, providers, and communities in developing recommendations that prioritize equity as foundational to ECEC systems-building within Illinois. </a:t>
            </a:r>
          </a:p>
          <a:p>
            <a:pPr marL="0" lvl="0" indent="0">
              <a:buNone/>
            </a:pPr>
            <a:endParaRPr kumimoji="0" lang="en-US" sz="1400" b="0" i="0" u="none" strike="noStrike" cap="none" spc="0" normalizeH="0" baseline="0" noProof="0" dirty="0">
              <a:ln>
                <a:noFill/>
              </a:ln>
              <a:solidFill>
                <a:prstClr val="black"/>
              </a:solidFill>
              <a:effectLst/>
              <a:uLnTx/>
              <a:uFillTx/>
              <a:ea typeface="Times New Roman" panose="02020603050405020304" pitchFamily="18" charset="0"/>
              <a:cs typeface="+mn-cs"/>
            </a:endParaRPr>
          </a:p>
          <a:p>
            <a:pPr marL="0" lvl="0" indent="0">
              <a:buNone/>
            </a:pPr>
            <a:r>
              <a:rPr kumimoji="0" lang="en-US" sz="1700" b="1" i="1" u="none" strike="noStrike" cap="none" spc="0" normalizeH="0" baseline="0" noProof="0" dirty="0">
                <a:ln>
                  <a:noFill/>
                </a:ln>
                <a:solidFill>
                  <a:prstClr val="black"/>
                </a:solidFill>
                <a:effectLst/>
                <a:uLnTx/>
                <a:uFillTx/>
                <a:ea typeface="Times New Roman" panose="02020603050405020304" pitchFamily="18" charset="0"/>
                <a:cs typeface="+mn-cs"/>
              </a:rPr>
              <a:t>Update: </a:t>
            </a:r>
          </a:p>
          <a:p>
            <a:pPr lvl="1">
              <a:buFont typeface="Arial" panose="020B0604020202020204" pitchFamily="34" charset="0"/>
              <a:buChar char="•"/>
            </a:pPr>
            <a:r>
              <a:rPr lang="en-US" sz="1700" b="1" dirty="0">
                <a:solidFill>
                  <a:prstClr val="black"/>
                </a:solidFill>
                <a:ea typeface="Times New Roman" panose="02020603050405020304" pitchFamily="18" charset="0"/>
              </a:rPr>
              <a:t>T</a:t>
            </a:r>
            <a:r>
              <a:rPr kumimoji="0" lang="en-US" sz="1700" b="1" u="none" strike="noStrike" cap="none" spc="0" normalizeH="0" baseline="0" noProof="0" dirty="0">
                <a:ln>
                  <a:noFill/>
                </a:ln>
                <a:solidFill>
                  <a:prstClr val="black"/>
                </a:solidFill>
                <a:effectLst/>
                <a:uLnTx/>
                <a:uFillTx/>
                <a:ea typeface="Times New Roman" panose="02020603050405020304" pitchFamily="18" charset="0"/>
                <a:cs typeface="+mn-cs"/>
              </a:rPr>
              <a:t>he NORC team </a:t>
            </a:r>
            <a:r>
              <a:rPr lang="en-US" sz="1700" b="1" dirty="0"/>
              <a:t>drafted discussion guides and probing questions using a culturally responsive lens for the interactive focus group protocols and interviews with parents, providers, and key stakeholders (e.g., each discussion guide is customized for each audience – parents, providers, and stakeholders).  </a:t>
            </a:r>
          </a:p>
          <a:p>
            <a:pPr marL="457200" lvl="1" indent="0">
              <a:buNone/>
            </a:pPr>
            <a:endParaRPr lang="en-US" sz="1700" b="1" dirty="0"/>
          </a:p>
          <a:p>
            <a:pPr lvl="1">
              <a:buFont typeface="Arial" panose="020B0604020202020204" pitchFamily="34" charset="0"/>
              <a:buChar char="•"/>
            </a:pPr>
            <a:r>
              <a:rPr lang="en-US" sz="1700" b="1" dirty="0"/>
              <a:t>NORC will facilitate a parent focus group during the 4</a:t>
            </a:r>
            <a:r>
              <a:rPr lang="en-US" sz="1700" b="1" baseline="30000" dirty="0"/>
              <a:t>th</a:t>
            </a:r>
            <a:r>
              <a:rPr lang="en-US" sz="1700" b="1" dirty="0"/>
              <a:t> quarter.</a:t>
            </a:r>
          </a:p>
        </p:txBody>
      </p:sp>
      <p:sp>
        <p:nvSpPr>
          <p:cNvPr id="4" name="TextBox 3">
            <a:extLst>
              <a:ext uri="{FF2B5EF4-FFF2-40B4-BE49-F238E27FC236}">
                <a16:creationId xmlns:a16="http://schemas.microsoft.com/office/drawing/2014/main" id="{3B287D62-9C42-4E09-A554-C4037188C84B}"/>
              </a:ext>
            </a:extLst>
          </p:cNvPr>
          <p:cNvSpPr txBox="1"/>
          <p:nvPr/>
        </p:nvSpPr>
        <p:spPr>
          <a:xfrm>
            <a:off x="1752600" y="5943600"/>
            <a:ext cx="6908800" cy="430887"/>
          </a:xfrm>
          <a:prstGeom prst="rect">
            <a:avLst/>
          </a:prstGeom>
          <a:noFill/>
        </p:spPr>
        <p:txBody>
          <a:bodyPr wrap="square" rtlCol="0">
            <a:spAutoFit/>
          </a:bodyPr>
          <a:lstStyle/>
          <a:p>
            <a:r>
              <a:rPr lang="en-US" sz="2200" dirty="0">
                <a:solidFill>
                  <a:srgbClr val="003E5A"/>
                </a:solidFill>
                <a:latin typeface="Trebuchet MS" panose="020B0603020202020204" pitchFamily="34" charset="0"/>
              </a:rPr>
              <a:t>Equity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Quality </a:t>
            </a:r>
            <a:r>
              <a:rPr lang="en-US" dirty="0">
                <a:solidFill>
                  <a:srgbClr val="003E5A"/>
                </a:solidFill>
                <a:latin typeface="Trebuchet MS" panose="020B0603020202020204" pitchFamily="34" charset="0"/>
              </a:rPr>
              <a:t>● </a:t>
            </a:r>
            <a:r>
              <a:rPr lang="en-US" sz="2200" dirty="0">
                <a:solidFill>
                  <a:srgbClr val="003E5A"/>
                </a:solidFill>
                <a:latin typeface="Trebuchet MS" panose="020B0603020202020204" pitchFamily="34" charset="0"/>
              </a:rPr>
              <a:t>Collaboration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Community</a:t>
            </a:r>
          </a:p>
        </p:txBody>
      </p:sp>
    </p:spTree>
    <p:extLst>
      <p:ext uri="{BB962C8B-B14F-4D97-AF65-F5344CB8AC3E}">
        <p14:creationId xmlns:p14="http://schemas.microsoft.com/office/powerpoint/2010/main" val="1541904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r>
              <a:rPr lang="en-US" sz="2800" dirty="0"/>
              <a:t>Activity IV-Support the B-5 Workforce &amp; Disseminate Activities</a:t>
            </a:r>
          </a:p>
        </p:txBody>
      </p:sp>
      <p:sp>
        <p:nvSpPr>
          <p:cNvPr id="3" name="Content Placeholder 2"/>
          <p:cNvSpPr>
            <a:spLocks noGrp="1"/>
          </p:cNvSpPr>
          <p:nvPr>
            <p:ph idx="1"/>
          </p:nvPr>
        </p:nvSpPr>
        <p:spPr>
          <a:xfrm>
            <a:off x="457200" y="1831910"/>
            <a:ext cx="7772400" cy="3810000"/>
          </a:xfrm>
        </p:spPr>
        <p:txBody>
          <a:bodyPr>
            <a:normAutofit/>
          </a:bodyPr>
          <a:lstStyle/>
          <a:p>
            <a:pPr marL="0" marR="0" lvl="0" indent="0" defTabSz="914400" eaLnBrk="1" fontAlgn="auto" latinLnBrk="0" hangingPunct="1">
              <a:lnSpc>
                <a:spcPct val="100000"/>
              </a:lnSpc>
              <a:spcBef>
                <a:spcPts val="0"/>
              </a:spcBef>
              <a:spcAft>
                <a:spcPts val="0"/>
              </a:spcAft>
              <a:buClrTx/>
              <a:buSzTx/>
              <a:buNone/>
              <a:tabLst/>
              <a:defRPr/>
            </a:pPr>
            <a:r>
              <a:rPr kumimoji="0" lang="en-US" sz="1600" b="0" i="0" u="none" strike="noStrike" kern="0" cap="none" spc="0" normalizeH="0" baseline="0" noProof="0" dirty="0">
                <a:ln>
                  <a:noFill/>
                </a:ln>
                <a:solidFill>
                  <a:sysClr val="windowText" lastClr="000000"/>
                </a:solidFill>
                <a:effectLst/>
                <a:uLnTx/>
                <a:uFillTx/>
              </a:rPr>
              <a:t>4.1: </a:t>
            </a:r>
            <a:r>
              <a:rPr kumimoji="0" lang="en-US" sz="1600" b="1" i="1" u="none" strike="noStrike" kern="0" cap="none" spc="0" normalizeH="0" baseline="0" noProof="0" dirty="0">
                <a:ln>
                  <a:noFill/>
                </a:ln>
                <a:solidFill>
                  <a:sysClr val="windowText" lastClr="000000"/>
                </a:solidFill>
                <a:effectLst/>
                <a:uLnTx/>
                <a:uFillTx/>
              </a:rPr>
              <a:t>Implementation of the Prior Learning Assessment -</a:t>
            </a:r>
            <a:r>
              <a:rPr kumimoji="0" lang="en-US" sz="1600" b="0" i="1" u="none" strike="noStrike" kern="0" cap="none" spc="0" normalizeH="0" baseline="0" noProof="0" dirty="0">
                <a:ln>
                  <a:noFill/>
                </a:ln>
                <a:solidFill>
                  <a:sysClr val="windowText" lastClr="000000"/>
                </a:solidFill>
                <a:effectLst/>
                <a:uLnTx/>
                <a:uFillTx/>
              </a:rPr>
              <a:t> </a:t>
            </a:r>
            <a:r>
              <a:rPr kumimoji="0" lang="en-US" sz="1600" b="1" i="1" u="none" strike="noStrike" kern="0" cap="none" spc="0" normalizeH="0" baseline="0" noProof="0" dirty="0">
                <a:ln>
                  <a:noFill/>
                </a:ln>
                <a:solidFill>
                  <a:sysClr val="windowText" lastClr="000000"/>
                </a:solidFill>
                <a:effectLst/>
                <a:uLnTx/>
                <a:uFillTx/>
              </a:rPr>
              <a:t>Project Lead</a:t>
            </a:r>
            <a:r>
              <a:rPr kumimoji="0" lang="en-US" sz="1600" b="0" i="1" u="none" strike="noStrike" kern="0" cap="none" spc="0" normalizeH="0" baseline="0" noProof="0" dirty="0">
                <a:ln>
                  <a:noFill/>
                </a:ln>
                <a:solidFill>
                  <a:sysClr val="windowText" lastClr="000000"/>
                </a:solidFill>
                <a:effectLst/>
                <a:uLnTx/>
                <a:uFillTx/>
              </a:rPr>
              <a:t>, </a:t>
            </a:r>
            <a:r>
              <a:rPr kumimoji="0" lang="en-US" sz="1600" b="0" i="0" u="none" strike="noStrike" kern="0" cap="none" spc="0" normalizeH="0" baseline="0" noProof="0" dirty="0">
                <a:ln>
                  <a:noFill/>
                </a:ln>
                <a:solidFill>
                  <a:sysClr val="windowText" lastClr="000000"/>
                </a:solidFill>
                <a:effectLst/>
                <a:uLnTx/>
                <a:uFillTx/>
              </a:rPr>
              <a:t>INCCRRA: Continue to implement the </a:t>
            </a:r>
            <a:r>
              <a:rPr kumimoji="0" lang="en-US" sz="1600" b="0" i="0" u="none" strike="noStrike" kern="0" cap="none" spc="0" normalizeH="0" baseline="0" noProof="0" dirty="0" err="1">
                <a:ln>
                  <a:noFill/>
                </a:ln>
                <a:solidFill>
                  <a:sysClr val="windowText" lastClr="000000"/>
                </a:solidFill>
                <a:effectLst/>
                <a:uLnTx/>
                <a:uFillTx/>
              </a:rPr>
              <a:t>Mursion</a:t>
            </a:r>
            <a:r>
              <a:rPr kumimoji="0" lang="en-US" sz="1600" b="0" i="0" u="none" strike="noStrike" kern="0" cap="none" spc="0" normalizeH="0" baseline="0" noProof="0" dirty="0">
                <a:ln>
                  <a:noFill/>
                </a:ln>
                <a:solidFill>
                  <a:sysClr val="windowText" lastClr="000000"/>
                </a:solidFill>
                <a:effectLst/>
                <a:uLnTx/>
                <a:uFillTx/>
              </a:rPr>
              <a:t>-based Prior Learning Assessment  system through the first six months of 2023, after which funding from other sources will be used sustain implementation of the system. –</a:t>
            </a:r>
          </a:p>
          <a:p>
            <a:pPr marL="0" marR="0" lvl="0" indent="0" defTabSz="914400" eaLnBrk="1" fontAlgn="auto" latinLnBrk="0" hangingPunct="1">
              <a:lnSpc>
                <a:spcPct val="100000"/>
              </a:lnSpc>
              <a:spcBef>
                <a:spcPts val="0"/>
              </a:spcBef>
              <a:spcAft>
                <a:spcPts val="0"/>
              </a:spcAft>
              <a:buClrTx/>
              <a:buSzTx/>
              <a:buNone/>
              <a:tabLst/>
              <a:defRPr/>
            </a:pPr>
            <a:endParaRPr lang="en-US" sz="1600" kern="0"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None/>
              <a:tabLst/>
              <a:defRPr/>
            </a:pPr>
            <a:r>
              <a:rPr kumimoji="0" lang="en-US" sz="1600" b="1" u="none" strike="noStrike" kern="0" cap="none" spc="0" normalizeH="0" baseline="0" noProof="0" dirty="0">
                <a:ln>
                  <a:noFill/>
                </a:ln>
                <a:solidFill>
                  <a:sysClr val="windowText" lastClr="000000"/>
                </a:solidFill>
                <a:effectLst/>
                <a:uLnTx/>
                <a:uFillTx/>
              </a:rPr>
              <a:t>Update: </a:t>
            </a:r>
          </a:p>
          <a:p>
            <a:pPr marL="0" marR="0" lvl="0" indent="0" defTabSz="914400" eaLnBrk="1" fontAlgn="auto" latinLnBrk="0" hangingPunct="1">
              <a:lnSpc>
                <a:spcPct val="100000"/>
              </a:lnSpc>
              <a:spcBef>
                <a:spcPts val="0"/>
              </a:spcBef>
              <a:spcAft>
                <a:spcPts val="0"/>
              </a:spcAft>
              <a:buClrTx/>
              <a:buSzTx/>
              <a:buNone/>
              <a:tabLst/>
              <a:defRPr/>
            </a:pPr>
            <a:endParaRPr lang="en-US" sz="1600" b="1" kern="0" dirty="0">
              <a:solidFill>
                <a:sysClr val="windowText" lastClr="000000"/>
              </a:solidFill>
            </a:endParaRPr>
          </a:p>
          <a:p>
            <a:pPr lvl="1">
              <a:spcBef>
                <a:spcPts val="0"/>
              </a:spcBef>
              <a:buFont typeface="Arial" panose="020B0604020202020204" pitchFamily="34" charset="0"/>
              <a:buChar char="•"/>
              <a:defRPr/>
            </a:pPr>
            <a:r>
              <a:rPr kumimoji="0" lang="en-US" sz="1600" b="1" u="none" strike="noStrike" kern="0" cap="none" spc="0" normalizeH="0" baseline="0" noProof="0" dirty="0">
                <a:ln>
                  <a:noFill/>
                </a:ln>
                <a:solidFill>
                  <a:sysClr val="windowText" lastClr="000000"/>
                </a:solidFill>
                <a:effectLst/>
                <a:uLnTx/>
                <a:uFillTx/>
              </a:rPr>
              <a:t>INCCRRA is in the process of collecting data regarding learner proficiency and demographics and will share the information with the national data consultant for analysis. A final report will be written in December 2023.</a:t>
            </a:r>
            <a:endParaRPr lang="en-US" sz="1600" b="1" kern="0" dirty="0">
              <a:solidFill>
                <a:sysClr val="windowText" lastClr="000000"/>
              </a:solidFill>
            </a:endParaRPr>
          </a:p>
          <a:p>
            <a:pPr marR="0" lvl="0" defTabSz="914400" eaLnBrk="1" fontAlgn="auto" latinLnBrk="0" hangingPunct="1">
              <a:lnSpc>
                <a:spcPct val="100000"/>
              </a:lnSpc>
              <a:spcBef>
                <a:spcPts val="0"/>
              </a:spcBef>
              <a:spcAft>
                <a:spcPts val="0"/>
              </a:spcAft>
              <a:buClrTx/>
              <a:buSzTx/>
              <a:tabLst/>
              <a:defRPr/>
            </a:pPr>
            <a:endParaRPr kumimoji="0" lang="en-US" sz="1600" b="1" i="0" u="none" strike="noStrike" kern="0" cap="none" spc="0" normalizeH="0" baseline="0" noProof="0" dirty="0">
              <a:ln>
                <a:noFill/>
              </a:ln>
              <a:solidFill>
                <a:sysClr val="windowText" lastClr="000000"/>
              </a:solidFill>
              <a:effectLst/>
              <a:uLnTx/>
              <a:uFillTx/>
            </a:endParaRPr>
          </a:p>
          <a:p>
            <a:pPr marL="0" lvl="0" indent="0">
              <a:buNone/>
            </a:pPr>
            <a:endParaRPr lang="en-US" sz="1600" b="1" dirty="0"/>
          </a:p>
          <a:p>
            <a:pPr lvl="0"/>
            <a:endParaRPr lang="en-US" sz="1800" b="1" dirty="0"/>
          </a:p>
          <a:p>
            <a:pPr lvl="0"/>
            <a:endParaRPr lang="en-US" sz="1800" b="1" dirty="0"/>
          </a:p>
          <a:p>
            <a:pPr marL="0" indent="0">
              <a:buNone/>
            </a:pPr>
            <a:endParaRPr lang="en-US" sz="1800" dirty="0"/>
          </a:p>
        </p:txBody>
      </p:sp>
      <p:sp>
        <p:nvSpPr>
          <p:cNvPr id="4" name="TextBox 3">
            <a:extLst>
              <a:ext uri="{FF2B5EF4-FFF2-40B4-BE49-F238E27FC236}">
                <a16:creationId xmlns:a16="http://schemas.microsoft.com/office/drawing/2014/main" id="{3B287D62-9C42-4E09-A554-C4037188C84B}"/>
              </a:ext>
            </a:extLst>
          </p:cNvPr>
          <p:cNvSpPr txBox="1"/>
          <p:nvPr/>
        </p:nvSpPr>
        <p:spPr>
          <a:xfrm>
            <a:off x="1752600" y="5943600"/>
            <a:ext cx="6908800" cy="430887"/>
          </a:xfrm>
          <a:prstGeom prst="rect">
            <a:avLst/>
          </a:prstGeom>
          <a:noFill/>
        </p:spPr>
        <p:txBody>
          <a:bodyPr wrap="square" rtlCol="0">
            <a:spAutoFit/>
          </a:bodyPr>
          <a:lstStyle/>
          <a:p>
            <a:r>
              <a:rPr lang="en-US" sz="2200" dirty="0">
                <a:solidFill>
                  <a:srgbClr val="003E5A"/>
                </a:solidFill>
                <a:latin typeface="Trebuchet MS" panose="020B0603020202020204" pitchFamily="34" charset="0"/>
              </a:rPr>
              <a:t>Equity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Quality </a:t>
            </a:r>
            <a:r>
              <a:rPr lang="en-US" dirty="0">
                <a:solidFill>
                  <a:srgbClr val="003E5A"/>
                </a:solidFill>
                <a:latin typeface="Trebuchet MS" panose="020B0603020202020204" pitchFamily="34" charset="0"/>
              </a:rPr>
              <a:t>● </a:t>
            </a:r>
            <a:r>
              <a:rPr lang="en-US" sz="2200" dirty="0">
                <a:solidFill>
                  <a:srgbClr val="003E5A"/>
                </a:solidFill>
                <a:latin typeface="Trebuchet MS" panose="020B0603020202020204" pitchFamily="34" charset="0"/>
              </a:rPr>
              <a:t>Collaboration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Community</a:t>
            </a:r>
          </a:p>
        </p:txBody>
      </p:sp>
    </p:spTree>
    <p:extLst>
      <p:ext uri="{BB962C8B-B14F-4D97-AF65-F5344CB8AC3E}">
        <p14:creationId xmlns:p14="http://schemas.microsoft.com/office/powerpoint/2010/main" val="3203947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Activity V-Support Program Quality Improvement</a:t>
            </a:r>
          </a:p>
        </p:txBody>
      </p:sp>
      <p:sp>
        <p:nvSpPr>
          <p:cNvPr id="3" name="Content Placeholder 2"/>
          <p:cNvSpPr>
            <a:spLocks noGrp="1"/>
          </p:cNvSpPr>
          <p:nvPr>
            <p:ph idx="1"/>
          </p:nvPr>
        </p:nvSpPr>
        <p:spPr>
          <a:xfrm>
            <a:off x="457200" y="1219200"/>
            <a:ext cx="8229600" cy="4724400"/>
          </a:xfrm>
        </p:spPr>
        <p:txBody>
          <a:bodyPr>
            <a:normAutofit fontScale="6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300" b="0" i="0" u="none" strike="noStrike" kern="0" cap="none" spc="0" normalizeH="0" baseline="0" noProof="0" dirty="0">
                <a:ln>
                  <a:noFill/>
                </a:ln>
                <a:solidFill>
                  <a:sysClr val="windowText" lastClr="000000"/>
                </a:solidFill>
                <a:effectLst/>
                <a:uLnTx/>
                <a:uFillTx/>
              </a:rPr>
              <a:t>5.1: </a:t>
            </a:r>
            <a:r>
              <a:rPr kumimoji="0" lang="en-US" sz="2300" b="1" i="1" u="none" strike="noStrike" kern="0" cap="none" spc="0" normalizeH="0" baseline="0" noProof="0" dirty="0">
                <a:ln>
                  <a:noFill/>
                </a:ln>
                <a:solidFill>
                  <a:sysClr val="windowText" lastClr="000000"/>
                </a:solidFill>
                <a:effectLst/>
                <a:uLnTx/>
                <a:uFillTx/>
              </a:rPr>
              <a:t>Pilot Strategies for Inclusive Community-Based Early Childhood Special Education -</a:t>
            </a:r>
            <a:r>
              <a:rPr kumimoji="0" lang="en-US" sz="2300" b="0" i="1" u="none" strike="noStrike" kern="0" cap="none" spc="0" normalizeH="0" baseline="0" noProof="0" dirty="0">
                <a:ln>
                  <a:noFill/>
                </a:ln>
                <a:solidFill>
                  <a:sysClr val="windowText" lastClr="000000"/>
                </a:solidFill>
                <a:effectLst/>
                <a:uLnTx/>
                <a:uFillTx/>
              </a:rPr>
              <a:t> </a:t>
            </a:r>
            <a:r>
              <a:rPr kumimoji="0" lang="en-US" sz="2300" b="1" i="1" u="none" strike="noStrike" kern="0" cap="none" spc="0" normalizeH="0" baseline="0" noProof="0" dirty="0">
                <a:ln>
                  <a:noFill/>
                </a:ln>
                <a:solidFill>
                  <a:sysClr val="windowText" lastClr="000000"/>
                </a:solidFill>
                <a:effectLst/>
                <a:uLnTx/>
                <a:uFillTx/>
              </a:rPr>
              <a:t>Project Lead</a:t>
            </a:r>
            <a:r>
              <a:rPr kumimoji="0" lang="en-US" sz="2300" b="0" i="1" u="none" strike="noStrike" kern="0" cap="none" spc="0" normalizeH="0" baseline="0" noProof="0" dirty="0">
                <a:ln>
                  <a:noFill/>
                </a:ln>
                <a:solidFill>
                  <a:sysClr val="windowText" lastClr="000000"/>
                </a:solidFill>
                <a:effectLst/>
                <a:uLnTx/>
                <a:uFillTx/>
              </a:rPr>
              <a:t>, Early CHOICES:</a:t>
            </a:r>
            <a:r>
              <a:rPr kumimoji="0" lang="en-US" sz="2300" b="0" i="0" u="none" strike="noStrike" kern="0" cap="none" spc="0" normalizeH="0" baseline="0" noProof="0" dirty="0">
                <a:ln>
                  <a:noFill/>
                </a:ln>
                <a:solidFill>
                  <a:sysClr val="windowText" lastClr="000000"/>
                </a:solidFill>
                <a:effectLst/>
                <a:uLnTx/>
                <a:uFillTx/>
              </a:rPr>
              <a:t> Create public awareness materials, select appropriate models for testing, convene six community team conversions and test models, disseminate grants to three communities to pilot models, and provide consultation and training. –</a:t>
            </a:r>
          </a:p>
          <a:p>
            <a:pPr marL="0" marR="0" lvl="0" indent="0" defTabSz="914400" eaLnBrk="1" fontAlgn="auto" latinLnBrk="0" hangingPunct="1">
              <a:lnSpc>
                <a:spcPct val="100000"/>
              </a:lnSpc>
              <a:spcBef>
                <a:spcPts val="0"/>
              </a:spcBef>
              <a:spcAft>
                <a:spcPts val="0"/>
              </a:spcAft>
              <a:buClrTx/>
              <a:buSzTx/>
              <a:buFontTx/>
              <a:buNone/>
              <a:tabLst/>
              <a:defRPr/>
            </a:pPr>
            <a:endParaRPr lang="en-US" sz="2300" kern="0" dirty="0">
              <a:solidFill>
                <a:sysClr val="windowText" lastClr="000000"/>
              </a:solidFill>
            </a:endParaRPr>
          </a:p>
          <a:p>
            <a:pPr lvl="1">
              <a:spcBef>
                <a:spcPts val="0"/>
              </a:spcBef>
              <a:buFont typeface="Arial" panose="020B0604020202020204" pitchFamily="34" charset="0"/>
              <a:buChar char="•"/>
              <a:defRPr/>
            </a:pPr>
            <a:r>
              <a:rPr lang="en-US" sz="2300" b="1" kern="0" dirty="0">
                <a:solidFill>
                  <a:sysClr val="windowText" lastClr="000000"/>
                </a:solidFill>
              </a:rPr>
              <a:t>Update: Early CHOICES has identified three Community Inclusion Teams(CIT’s)-Collinsville, Quad Cities (Moline area) and Peoria County to participate in the project. </a:t>
            </a:r>
          </a:p>
          <a:p>
            <a:pPr marL="457200" lvl="1" indent="0">
              <a:spcBef>
                <a:spcPts val="0"/>
              </a:spcBef>
              <a:buNone/>
              <a:defRPr/>
            </a:pPr>
            <a:endParaRPr lang="en-US" sz="2300" b="1" kern="0" dirty="0">
              <a:solidFill>
                <a:sysClr val="windowText" lastClr="000000"/>
              </a:solidFill>
            </a:endParaRPr>
          </a:p>
          <a:p>
            <a:pPr lvl="1">
              <a:spcBef>
                <a:spcPts val="0"/>
              </a:spcBef>
              <a:buFont typeface="Arial" panose="020B0604020202020204" pitchFamily="34" charset="0"/>
              <a:buChar char="•"/>
              <a:defRPr/>
            </a:pPr>
            <a:r>
              <a:rPr lang="en-US" sz="2300" b="1" kern="0" dirty="0">
                <a:solidFill>
                  <a:sysClr val="windowText" lastClr="000000"/>
                </a:solidFill>
              </a:rPr>
              <a:t>The CIT’s presented an update to the Advisory Group and Early CHOICES has begun to draft a policy scan.</a:t>
            </a:r>
          </a:p>
          <a:p>
            <a:pPr marL="457200" lvl="1" indent="0">
              <a:spcBef>
                <a:spcPts val="0"/>
              </a:spcBef>
              <a:buNone/>
              <a:defRPr/>
            </a:pPr>
            <a:endParaRPr lang="en-US" sz="2300" b="1" kern="0" dirty="0">
              <a:solidFill>
                <a:sysClr val="windowText" lastClr="000000"/>
              </a:solidFill>
            </a:endParaRPr>
          </a:p>
          <a:p>
            <a:pPr lvl="1">
              <a:spcBef>
                <a:spcPts val="0"/>
              </a:spcBef>
              <a:buFont typeface="Arial" panose="020B0604020202020204" pitchFamily="34" charset="0"/>
              <a:buChar char="•"/>
              <a:defRPr/>
            </a:pPr>
            <a:r>
              <a:rPr lang="en-US" sz="2300" b="1" kern="0" dirty="0">
                <a:solidFill>
                  <a:sysClr val="windowText" lastClr="000000"/>
                </a:solidFill>
              </a:rPr>
              <a:t>During the 3</a:t>
            </a:r>
            <a:r>
              <a:rPr lang="en-US" sz="2300" b="1" kern="0" baseline="30000" dirty="0">
                <a:solidFill>
                  <a:sysClr val="windowText" lastClr="000000"/>
                </a:solidFill>
              </a:rPr>
              <a:t>rd</a:t>
            </a:r>
            <a:r>
              <a:rPr lang="en-US" sz="2300" b="1" kern="0" dirty="0">
                <a:solidFill>
                  <a:sysClr val="windowText" lastClr="000000"/>
                </a:solidFill>
              </a:rPr>
              <a:t> quarter, Early CHOICES continued to interview programs to identify major cost components and drivers, and any policy changes necessary for communities to implement itinerant services.</a:t>
            </a:r>
          </a:p>
          <a:p>
            <a:pPr marL="0" marR="0" lvl="0" indent="0" defTabSz="914400" eaLnBrk="1" fontAlgn="auto" latinLnBrk="0" hangingPunct="1">
              <a:lnSpc>
                <a:spcPct val="100000"/>
              </a:lnSpc>
              <a:spcBef>
                <a:spcPts val="0"/>
              </a:spcBef>
              <a:spcAft>
                <a:spcPts val="0"/>
              </a:spcAft>
              <a:buClrTx/>
              <a:buSzTx/>
              <a:buFontTx/>
              <a:buNone/>
              <a:tabLst/>
              <a:defRPr/>
            </a:pPr>
            <a:endParaRPr lang="en-US" sz="2300" b="1" kern="0" dirty="0">
              <a:solidFill>
                <a:sysClr val="windowText" lastClr="000000"/>
              </a:solidFill>
            </a:endParaRPr>
          </a:p>
          <a:p>
            <a:endParaRPr lang="en-US" sz="2300" b="1" dirty="0"/>
          </a:p>
          <a:p>
            <a:pPr marL="0" marR="0" lvl="0" indent="0" defTabSz="914400" eaLnBrk="1" fontAlgn="auto" latinLnBrk="0" hangingPunct="1">
              <a:lnSpc>
                <a:spcPct val="100000"/>
              </a:lnSpc>
              <a:spcBef>
                <a:spcPts val="0"/>
              </a:spcBef>
              <a:spcAft>
                <a:spcPts val="0"/>
              </a:spcAft>
              <a:buClrTx/>
              <a:buSzTx/>
              <a:buFontTx/>
              <a:buNone/>
              <a:tabLst/>
              <a:defRPr/>
            </a:pPr>
            <a:r>
              <a:rPr kumimoji="0" lang="en-US" sz="2300" b="0" i="0" u="none" strike="noStrike" kern="0" cap="none" spc="0" normalizeH="0" baseline="0" noProof="0" dirty="0">
                <a:ln>
                  <a:noFill/>
                </a:ln>
                <a:solidFill>
                  <a:sysClr val="windowText" lastClr="000000"/>
                </a:solidFill>
                <a:effectLst/>
                <a:uLnTx/>
                <a:uFillTx/>
              </a:rPr>
              <a:t>5.3 </a:t>
            </a:r>
            <a:r>
              <a:rPr kumimoji="0" lang="en-US" sz="2300" b="1" i="1" u="none" strike="noStrike" kern="0" cap="none" spc="0" normalizeH="0" baseline="0" noProof="0" dirty="0">
                <a:ln>
                  <a:noFill/>
                </a:ln>
                <a:solidFill>
                  <a:sysClr val="windowText" lastClr="000000"/>
                </a:solidFill>
                <a:effectLst/>
                <a:uLnTx/>
                <a:uFillTx/>
              </a:rPr>
              <a:t>Developing a Common Process to Identify English Language Learners -Project Lead</a:t>
            </a:r>
            <a:r>
              <a:rPr kumimoji="0" lang="en-US" sz="2300" b="0" i="1" u="none" strike="noStrike" kern="0" cap="none" spc="0" normalizeH="0" baseline="0" noProof="0" dirty="0">
                <a:ln>
                  <a:noFill/>
                </a:ln>
                <a:solidFill>
                  <a:sysClr val="windowText" lastClr="000000"/>
                </a:solidFill>
                <a:effectLst/>
                <a:uLnTx/>
                <a:uFillTx/>
              </a:rPr>
              <a:t>, The Center: Resources for Teaching and Learning: </a:t>
            </a:r>
            <a:r>
              <a:rPr kumimoji="0" lang="en-US" sz="2300" b="0" i="0" u="none" strike="noStrike" kern="0" cap="none" spc="0" normalizeH="0" baseline="0" noProof="0" dirty="0">
                <a:ln>
                  <a:noFill/>
                </a:ln>
                <a:solidFill>
                  <a:sysClr val="windowText" lastClr="000000"/>
                </a:solidFill>
                <a:effectLst/>
                <a:uLnTx/>
                <a:uFillTx/>
              </a:rPr>
              <a:t>Implement a common identification process across the mixed delivery system that will lead to the full integration of English learners into the B-5 ECCE system and equity improvements. </a:t>
            </a:r>
            <a:endParaRPr lang="en-US" sz="2300" kern="0"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300" b="0" i="1"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lang="en-US" sz="2300" b="1" kern="0" dirty="0">
                <a:solidFill>
                  <a:sysClr val="windowText" lastClr="000000"/>
                </a:solidFill>
              </a:rPr>
              <a:t>Update: </a:t>
            </a:r>
          </a:p>
          <a:p>
            <a:pPr lvl="1">
              <a:spcBef>
                <a:spcPts val="0"/>
              </a:spcBef>
              <a:buFont typeface="Arial" panose="020B0604020202020204" pitchFamily="34" charset="0"/>
              <a:buChar char="•"/>
              <a:defRPr/>
            </a:pPr>
            <a:r>
              <a:rPr kumimoji="0" lang="en-US" sz="2300" b="1" u="none" strike="noStrike" kern="0" cap="none" spc="0" normalizeH="0" baseline="0" noProof="0" dirty="0">
                <a:ln>
                  <a:noFill/>
                </a:ln>
                <a:solidFill>
                  <a:sysClr val="windowText" lastClr="000000"/>
                </a:solidFill>
                <a:effectLst/>
                <a:uLnTx/>
                <a:uFillTx/>
              </a:rPr>
              <a:t>Early Childhood Professional Learning (ECPL) hosted two kickoff webinars to provide an overview of the project with PFA community-based organizations. </a:t>
            </a:r>
          </a:p>
          <a:p>
            <a:pPr marL="457200" lvl="1" indent="0">
              <a:spcBef>
                <a:spcPts val="0"/>
              </a:spcBef>
              <a:buNone/>
              <a:defRPr/>
            </a:pPr>
            <a:endParaRPr kumimoji="0" lang="en-US" sz="2300" b="1" u="none" strike="noStrike" kern="0" cap="none" spc="0" normalizeH="0" baseline="0" noProof="0" dirty="0">
              <a:ln>
                <a:noFill/>
              </a:ln>
              <a:solidFill>
                <a:sysClr val="windowText" lastClr="000000"/>
              </a:solidFill>
              <a:effectLst/>
              <a:uLnTx/>
              <a:uFillTx/>
            </a:endParaRPr>
          </a:p>
          <a:p>
            <a:pPr lvl="1">
              <a:spcBef>
                <a:spcPts val="0"/>
              </a:spcBef>
              <a:buFont typeface="Arial" panose="020B0604020202020204" pitchFamily="34" charset="0"/>
              <a:buChar char="•"/>
              <a:defRPr/>
            </a:pPr>
            <a:r>
              <a:rPr kumimoji="0" lang="en-US" sz="2300" b="1" u="none" strike="noStrike" kern="0" cap="none" spc="0" normalizeH="0" baseline="0" noProof="0" dirty="0">
                <a:ln>
                  <a:noFill/>
                </a:ln>
                <a:solidFill>
                  <a:sysClr val="windowText" lastClr="000000"/>
                </a:solidFill>
                <a:effectLst/>
                <a:uLnTx/>
                <a:uFillTx/>
              </a:rPr>
              <a:t>As of August 31, 2023, five CBOs had committed to participating in this project.</a:t>
            </a:r>
          </a:p>
          <a:p>
            <a:pPr lvl="0"/>
            <a:endParaRPr lang="en-US" sz="1900" b="1" dirty="0"/>
          </a:p>
          <a:p>
            <a:pPr marL="0" lvl="0" indent="0">
              <a:buNone/>
            </a:pPr>
            <a:endParaRPr lang="en-US" sz="1800" b="1" dirty="0"/>
          </a:p>
          <a:p>
            <a:endParaRPr lang="en-US" sz="1800" dirty="0"/>
          </a:p>
        </p:txBody>
      </p:sp>
      <p:sp>
        <p:nvSpPr>
          <p:cNvPr id="4" name="TextBox 3">
            <a:extLst>
              <a:ext uri="{FF2B5EF4-FFF2-40B4-BE49-F238E27FC236}">
                <a16:creationId xmlns:a16="http://schemas.microsoft.com/office/drawing/2014/main" id="{3B287D62-9C42-4E09-A554-C4037188C84B}"/>
              </a:ext>
            </a:extLst>
          </p:cNvPr>
          <p:cNvSpPr txBox="1"/>
          <p:nvPr/>
        </p:nvSpPr>
        <p:spPr>
          <a:xfrm>
            <a:off x="1752600" y="5943600"/>
            <a:ext cx="6908800" cy="430887"/>
          </a:xfrm>
          <a:prstGeom prst="rect">
            <a:avLst/>
          </a:prstGeom>
          <a:noFill/>
        </p:spPr>
        <p:txBody>
          <a:bodyPr wrap="square" rtlCol="0">
            <a:spAutoFit/>
          </a:bodyPr>
          <a:lstStyle/>
          <a:p>
            <a:r>
              <a:rPr lang="en-US" sz="2200" dirty="0">
                <a:solidFill>
                  <a:srgbClr val="003E5A"/>
                </a:solidFill>
                <a:latin typeface="Trebuchet MS" panose="020B0603020202020204" pitchFamily="34" charset="0"/>
              </a:rPr>
              <a:t>Equity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Quality </a:t>
            </a:r>
            <a:r>
              <a:rPr lang="en-US" dirty="0">
                <a:solidFill>
                  <a:srgbClr val="003E5A"/>
                </a:solidFill>
                <a:latin typeface="Trebuchet MS" panose="020B0603020202020204" pitchFamily="34" charset="0"/>
              </a:rPr>
              <a:t>● </a:t>
            </a:r>
            <a:r>
              <a:rPr lang="en-US" sz="2200" dirty="0">
                <a:solidFill>
                  <a:srgbClr val="003E5A"/>
                </a:solidFill>
                <a:latin typeface="Trebuchet MS" panose="020B0603020202020204" pitchFamily="34" charset="0"/>
              </a:rPr>
              <a:t>Collaboration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Community</a:t>
            </a:r>
          </a:p>
        </p:txBody>
      </p:sp>
    </p:spTree>
    <p:extLst>
      <p:ext uri="{BB962C8B-B14F-4D97-AF65-F5344CB8AC3E}">
        <p14:creationId xmlns:p14="http://schemas.microsoft.com/office/powerpoint/2010/main" val="3791232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No-Cost Extension</a:t>
            </a:r>
          </a:p>
        </p:txBody>
      </p:sp>
      <p:sp>
        <p:nvSpPr>
          <p:cNvPr id="3" name="Content Placeholder 2"/>
          <p:cNvSpPr>
            <a:spLocks noGrp="1"/>
          </p:cNvSpPr>
          <p:nvPr>
            <p:ph idx="1"/>
          </p:nvPr>
        </p:nvSpPr>
        <p:spPr>
          <a:xfrm>
            <a:off x="457200" y="1295400"/>
            <a:ext cx="8229600" cy="4419600"/>
          </a:xfrm>
        </p:spPr>
        <p:txBody>
          <a:bodyPr>
            <a:normAutofit/>
          </a:bodyPr>
          <a:lstStyle/>
          <a:p>
            <a:pPr marL="0" indent="0" algn="l">
              <a:buNone/>
            </a:pPr>
            <a:r>
              <a:rPr lang="en-US" sz="1400" dirty="0">
                <a:solidFill>
                  <a:srgbClr val="202124"/>
                </a:solidFill>
              </a:rPr>
              <a:t>The Administration for Children and Families (ACF) will allow states who received the 2023 PDG B-5 Planning Grant and the 4 states that are in the 3</a:t>
            </a:r>
            <a:r>
              <a:rPr lang="en-US" sz="1400" baseline="30000" dirty="0">
                <a:solidFill>
                  <a:srgbClr val="202124"/>
                </a:solidFill>
              </a:rPr>
              <a:t>rd</a:t>
            </a:r>
            <a:r>
              <a:rPr lang="en-US" sz="1400" dirty="0">
                <a:solidFill>
                  <a:srgbClr val="202124"/>
                </a:solidFill>
              </a:rPr>
              <a:t> year of their Renewal Grant to apply for a no-cost extension.</a:t>
            </a:r>
          </a:p>
          <a:p>
            <a:pPr marL="0" indent="0" algn="l">
              <a:buNone/>
            </a:pPr>
            <a:endParaRPr lang="en-US" sz="1400" dirty="0">
              <a:solidFill>
                <a:srgbClr val="202124"/>
              </a:solidFill>
            </a:endParaRPr>
          </a:p>
          <a:p>
            <a:pPr marL="0" indent="0" algn="l">
              <a:buNone/>
            </a:pPr>
            <a:r>
              <a:rPr lang="en-US" sz="1400" dirty="0"/>
              <a:t>In accordance with 45 CFR §75.308(d)(2), a grant recipient may request a one-time extension of the project period up to 12 months. </a:t>
            </a:r>
          </a:p>
          <a:p>
            <a:pPr marL="0" indent="0" algn="l">
              <a:buNone/>
            </a:pPr>
            <a:endParaRPr lang="en-US" sz="1400" dirty="0"/>
          </a:p>
          <a:p>
            <a:pPr lvl="1">
              <a:buFont typeface="Arial" panose="020B0604020202020204" pitchFamily="34" charset="0"/>
              <a:buChar char="•"/>
            </a:pPr>
            <a:r>
              <a:rPr lang="en-US" sz="1600" dirty="0"/>
              <a:t>The recipient must submit the request at least 10 days prior to the end of the project period. </a:t>
            </a:r>
          </a:p>
          <a:p>
            <a:pPr lvl="1">
              <a:buFont typeface="Arial" panose="020B0604020202020204" pitchFamily="34" charset="0"/>
              <a:buChar char="•"/>
            </a:pPr>
            <a:r>
              <a:rPr lang="en-US" sz="1600" dirty="0"/>
              <a:t>An extension should not be requested simply to spend unobligated balances. </a:t>
            </a:r>
          </a:p>
          <a:p>
            <a:pPr lvl="1">
              <a:buFont typeface="Arial" panose="020B0604020202020204" pitchFamily="34" charset="0"/>
              <a:buChar char="•"/>
            </a:pPr>
            <a:r>
              <a:rPr lang="en-US" sz="1600" dirty="0"/>
              <a:t>The purpose of a no-cost extension is to complete existing activities in an approved application or amendment, not to spend unobligated funds or begin new activities that involve significant rebudgeting or change in scope.</a:t>
            </a:r>
          </a:p>
          <a:p>
            <a:pPr algn="l"/>
            <a:endParaRPr lang="en-US" sz="1600" dirty="0"/>
          </a:p>
          <a:p>
            <a:pPr marL="0" indent="0" algn="ctr">
              <a:buNone/>
            </a:pPr>
            <a:r>
              <a:rPr lang="en-US" sz="1400" b="1" dirty="0"/>
              <a:t>ISBE will request a no-cost extension early November 2023.</a:t>
            </a:r>
          </a:p>
          <a:p>
            <a:pPr marL="0" indent="0" algn="ctr">
              <a:buNone/>
            </a:pPr>
            <a:endParaRPr lang="en-US" sz="4000" dirty="0"/>
          </a:p>
          <a:p>
            <a:pPr marL="0" indent="0" algn="ctr">
              <a:buNone/>
            </a:pPr>
            <a:endParaRPr lang="en-US" sz="4000" dirty="0"/>
          </a:p>
          <a:p>
            <a:pPr marL="0" indent="0" algn="ctr">
              <a:buNone/>
            </a:pPr>
            <a:endParaRPr lang="en-US" sz="4000" dirty="0"/>
          </a:p>
          <a:p>
            <a:pPr marL="0" indent="0" algn="ctr">
              <a:buNone/>
            </a:pPr>
            <a:endParaRPr lang="en-US" sz="4000" dirty="0"/>
          </a:p>
          <a:p>
            <a:endParaRPr lang="en-US" dirty="0"/>
          </a:p>
          <a:p>
            <a:endParaRPr lang="en-US" dirty="0"/>
          </a:p>
        </p:txBody>
      </p:sp>
      <p:sp>
        <p:nvSpPr>
          <p:cNvPr id="4" name="TextBox 3">
            <a:extLst>
              <a:ext uri="{FF2B5EF4-FFF2-40B4-BE49-F238E27FC236}">
                <a16:creationId xmlns:a16="http://schemas.microsoft.com/office/drawing/2014/main" id="{FB06840B-2D19-43C4-AF13-724FB23D3A8C}"/>
              </a:ext>
            </a:extLst>
          </p:cNvPr>
          <p:cNvSpPr txBox="1"/>
          <p:nvPr/>
        </p:nvSpPr>
        <p:spPr>
          <a:xfrm>
            <a:off x="1752600" y="5943600"/>
            <a:ext cx="6908800" cy="430887"/>
          </a:xfrm>
          <a:prstGeom prst="rect">
            <a:avLst/>
          </a:prstGeom>
          <a:noFill/>
        </p:spPr>
        <p:txBody>
          <a:bodyPr wrap="square" rtlCol="0">
            <a:spAutoFit/>
          </a:bodyPr>
          <a:lstStyle/>
          <a:p>
            <a:r>
              <a:rPr lang="en-US" sz="2200" dirty="0">
                <a:solidFill>
                  <a:srgbClr val="003E5A"/>
                </a:solidFill>
                <a:latin typeface="Trebuchet MS" panose="020B0603020202020204" pitchFamily="34" charset="0"/>
              </a:rPr>
              <a:t>Equity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Quality </a:t>
            </a:r>
            <a:r>
              <a:rPr lang="en-US" dirty="0">
                <a:solidFill>
                  <a:srgbClr val="003E5A"/>
                </a:solidFill>
                <a:latin typeface="Trebuchet MS" panose="020B0603020202020204" pitchFamily="34" charset="0"/>
              </a:rPr>
              <a:t>● </a:t>
            </a:r>
            <a:r>
              <a:rPr lang="en-US" sz="2200" dirty="0">
                <a:solidFill>
                  <a:srgbClr val="003E5A"/>
                </a:solidFill>
                <a:latin typeface="Trebuchet MS" panose="020B0603020202020204" pitchFamily="34" charset="0"/>
              </a:rPr>
              <a:t>Collaboration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Community</a:t>
            </a:r>
          </a:p>
        </p:txBody>
      </p:sp>
    </p:spTree>
    <p:extLst>
      <p:ext uri="{BB962C8B-B14F-4D97-AF65-F5344CB8AC3E}">
        <p14:creationId xmlns:p14="http://schemas.microsoft.com/office/powerpoint/2010/main" val="4166718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457200" y="1295400"/>
            <a:ext cx="8229600" cy="4419600"/>
          </a:xfrm>
        </p:spPr>
        <p:txBody>
          <a:bodyPr>
            <a:normAutofit/>
          </a:bodyPr>
          <a:lstStyle/>
          <a:p>
            <a:pPr marL="0" indent="0" algn="ctr">
              <a:buNone/>
            </a:pPr>
            <a:endParaRPr lang="en-US" sz="4000" dirty="0"/>
          </a:p>
          <a:p>
            <a:pPr algn="l"/>
            <a:endParaRPr lang="en-US" sz="1800" dirty="0">
              <a:solidFill>
                <a:srgbClr val="202124"/>
              </a:solidFill>
            </a:endParaRPr>
          </a:p>
          <a:p>
            <a:pPr algn="l"/>
            <a:endParaRPr lang="en-US" sz="1800" b="0" i="0" dirty="0">
              <a:solidFill>
                <a:srgbClr val="202124"/>
              </a:solidFill>
              <a:effectLst/>
            </a:endParaRPr>
          </a:p>
          <a:p>
            <a:pPr algn="ctr"/>
            <a:endParaRPr lang="en-US" sz="1800" dirty="0"/>
          </a:p>
          <a:p>
            <a:pPr marL="0" indent="0" algn="ctr">
              <a:buNone/>
            </a:pPr>
            <a:endParaRPr lang="en-US" sz="4000" dirty="0"/>
          </a:p>
          <a:p>
            <a:pPr marL="0" indent="0" algn="ctr">
              <a:buNone/>
            </a:pPr>
            <a:endParaRPr lang="en-US" sz="4000" dirty="0"/>
          </a:p>
          <a:p>
            <a:pPr marL="0" indent="0" algn="ctr">
              <a:buNone/>
            </a:pPr>
            <a:endParaRPr lang="en-US" sz="4000" dirty="0"/>
          </a:p>
          <a:p>
            <a:pPr marL="0" indent="0" algn="ctr">
              <a:buNone/>
            </a:pPr>
            <a:endParaRPr lang="en-US" sz="4000" dirty="0"/>
          </a:p>
          <a:p>
            <a:endParaRPr lang="en-US" dirty="0"/>
          </a:p>
          <a:p>
            <a:endParaRPr lang="en-US" dirty="0"/>
          </a:p>
        </p:txBody>
      </p:sp>
      <p:sp>
        <p:nvSpPr>
          <p:cNvPr id="4" name="TextBox 3">
            <a:extLst>
              <a:ext uri="{FF2B5EF4-FFF2-40B4-BE49-F238E27FC236}">
                <a16:creationId xmlns:a16="http://schemas.microsoft.com/office/drawing/2014/main" id="{FB06840B-2D19-43C4-AF13-724FB23D3A8C}"/>
              </a:ext>
            </a:extLst>
          </p:cNvPr>
          <p:cNvSpPr txBox="1"/>
          <p:nvPr/>
        </p:nvSpPr>
        <p:spPr>
          <a:xfrm>
            <a:off x="1752600" y="5943600"/>
            <a:ext cx="6908800" cy="430887"/>
          </a:xfrm>
          <a:prstGeom prst="rect">
            <a:avLst/>
          </a:prstGeom>
          <a:noFill/>
        </p:spPr>
        <p:txBody>
          <a:bodyPr wrap="square" rtlCol="0">
            <a:spAutoFit/>
          </a:bodyPr>
          <a:lstStyle/>
          <a:p>
            <a:r>
              <a:rPr lang="en-US" sz="2200" dirty="0">
                <a:solidFill>
                  <a:srgbClr val="003E5A"/>
                </a:solidFill>
                <a:latin typeface="Trebuchet MS" panose="020B0603020202020204" pitchFamily="34" charset="0"/>
              </a:rPr>
              <a:t>Equity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Quality </a:t>
            </a:r>
            <a:r>
              <a:rPr lang="en-US" dirty="0">
                <a:solidFill>
                  <a:srgbClr val="003E5A"/>
                </a:solidFill>
                <a:latin typeface="Trebuchet MS" panose="020B0603020202020204" pitchFamily="34" charset="0"/>
              </a:rPr>
              <a:t>● </a:t>
            </a:r>
            <a:r>
              <a:rPr lang="en-US" sz="2200" dirty="0">
                <a:solidFill>
                  <a:srgbClr val="003E5A"/>
                </a:solidFill>
                <a:latin typeface="Trebuchet MS" panose="020B0603020202020204" pitchFamily="34" charset="0"/>
              </a:rPr>
              <a:t>Collaboration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Community</a:t>
            </a:r>
          </a:p>
        </p:txBody>
      </p:sp>
    </p:spTree>
    <p:extLst>
      <p:ext uri="{BB962C8B-B14F-4D97-AF65-F5344CB8AC3E}">
        <p14:creationId xmlns:p14="http://schemas.microsoft.com/office/powerpoint/2010/main" val="196372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a:xfrm>
            <a:off x="457200" y="1295400"/>
            <a:ext cx="8229600" cy="4419600"/>
          </a:xfrm>
        </p:spPr>
        <p:txBody>
          <a:bodyPr>
            <a:normAutofit/>
          </a:bodyPr>
          <a:lstStyle/>
          <a:p>
            <a:pPr marL="0" indent="0" algn="ctr">
              <a:buNone/>
            </a:pPr>
            <a:endParaRPr lang="en-US" sz="4000" dirty="0"/>
          </a:p>
          <a:p>
            <a:pPr algn="l"/>
            <a:endParaRPr lang="en-US" sz="1800" dirty="0">
              <a:solidFill>
                <a:srgbClr val="202124"/>
              </a:solidFill>
            </a:endParaRPr>
          </a:p>
          <a:p>
            <a:pPr algn="l"/>
            <a:endParaRPr lang="en-US" sz="1800" b="0" i="0" dirty="0">
              <a:solidFill>
                <a:srgbClr val="202124"/>
              </a:solidFill>
              <a:effectLst/>
            </a:endParaRPr>
          </a:p>
          <a:p>
            <a:pPr algn="ctr"/>
            <a:endParaRPr lang="en-US" sz="1800" dirty="0"/>
          </a:p>
          <a:p>
            <a:pPr marL="0" indent="0" algn="ctr">
              <a:buNone/>
            </a:pPr>
            <a:endParaRPr lang="en-US" sz="4000" dirty="0"/>
          </a:p>
          <a:p>
            <a:pPr marL="0" indent="0" algn="ctr">
              <a:buNone/>
            </a:pPr>
            <a:endParaRPr lang="en-US" sz="4000" dirty="0"/>
          </a:p>
          <a:p>
            <a:pPr marL="0" indent="0" algn="ctr">
              <a:buNone/>
            </a:pPr>
            <a:endParaRPr lang="en-US" sz="4000" dirty="0"/>
          </a:p>
          <a:p>
            <a:endParaRPr lang="en-US" dirty="0"/>
          </a:p>
          <a:p>
            <a:endParaRPr lang="en-US" dirty="0"/>
          </a:p>
        </p:txBody>
      </p:sp>
      <p:sp>
        <p:nvSpPr>
          <p:cNvPr id="4" name="TextBox 3">
            <a:extLst>
              <a:ext uri="{FF2B5EF4-FFF2-40B4-BE49-F238E27FC236}">
                <a16:creationId xmlns:a16="http://schemas.microsoft.com/office/drawing/2014/main" id="{FB06840B-2D19-43C4-AF13-724FB23D3A8C}"/>
              </a:ext>
            </a:extLst>
          </p:cNvPr>
          <p:cNvSpPr txBox="1"/>
          <p:nvPr/>
        </p:nvSpPr>
        <p:spPr>
          <a:xfrm>
            <a:off x="1752600" y="5943600"/>
            <a:ext cx="6908800" cy="430887"/>
          </a:xfrm>
          <a:prstGeom prst="rect">
            <a:avLst/>
          </a:prstGeom>
          <a:noFill/>
        </p:spPr>
        <p:txBody>
          <a:bodyPr wrap="square" rtlCol="0">
            <a:spAutoFit/>
          </a:bodyPr>
          <a:lstStyle/>
          <a:p>
            <a:r>
              <a:rPr lang="en-US" sz="2200" dirty="0">
                <a:solidFill>
                  <a:srgbClr val="003E5A"/>
                </a:solidFill>
                <a:latin typeface="Trebuchet MS" panose="020B0603020202020204" pitchFamily="34" charset="0"/>
              </a:rPr>
              <a:t>Equity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Quality </a:t>
            </a:r>
            <a:r>
              <a:rPr lang="en-US" dirty="0">
                <a:solidFill>
                  <a:srgbClr val="003E5A"/>
                </a:solidFill>
                <a:latin typeface="Trebuchet MS" panose="020B0603020202020204" pitchFamily="34" charset="0"/>
              </a:rPr>
              <a:t>● </a:t>
            </a:r>
            <a:r>
              <a:rPr lang="en-US" sz="2200" dirty="0">
                <a:solidFill>
                  <a:srgbClr val="003E5A"/>
                </a:solidFill>
                <a:latin typeface="Trebuchet MS" panose="020B0603020202020204" pitchFamily="34" charset="0"/>
              </a:rPr>
              <a:t>Collaboration </a:t>
            </a:r>
            <a:r>
              <a:rPr lang="en-US" dirty="0">
                <a:solidFill>
                  <a:srgbClr val="003E5A"/>
                </a:solidFill>
                <a:latin typeface="Trebuchet MS" panose="020B0603020202020204" pitchFamily="34" charset="0"/>
              </a:rPr>
              <a:t>●</a:t>
            </a:r>
            <a:r>
              <a:rPr lang="en-US" sz="2200" dirty="0">
                <a:solidFill>
                  <a:srgbClr val="003E5A"/>
                </a:solidFill>
                <a:latin typeface="Trebuchet MS" panose="020B0603020202020204" pitchFamily="34" charset="0"/>
              </a:rPr>
              <a:t> Community</a:t>
            </a:r>
          </a:p>
        </p:txBody>
      </p:sp>
    </p:spTree>
    <p:extLst>
      <p:ext uri="{BB962C8B-B14F-4D97-AF65-F5344CB8AC3E}">
        <p14:creationId xmlns:p14="http://schemas.microsoft.com/office/powerpoint/2010/main" val="754372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c0314e5-ca21-41b1-9d2d-8c5fe36acc5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425F94F6BB2C849979CD5075B3ECFBA" ma:contentTypeVersion="8" ma:contentTypeDescription="Create a new document." ma:contentTypeScope="" ma:versionID="9d83480075d879b0cf899e2546096f43">
  <xsd:schema xmlns:xsd="http://www.w3.org/2001/XMLSchema" xmlns:xs="http://www.w3.org/2001/XMLSchema" xmlns:p="http://schemas.microsoft.com/office/2006/metadata/properties" xmlns:ns3="ec0314e5-ca21-41b1-9d2d-8c5fe36acc50" xmlns:ns4="a7d2ae40-a901-4a78-a0b1-41d2e26eb95b" targetNamespace="http://schemas.microsoft.com/office/2006/metadata/properties" ma:root="true" ma:fieldsID="35253a4d4c8ec5b5e87ce9233aea4d8d" ns3:_="" ns4:_="">
    <xsd:import namespace="ec0314e5-ca21-41b1-9d2d-8c5fe36acc50"/>
    <xsd:import namespace="a7d2ae40-a901-4a78-a0b1-41d2e26eb95b"/>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0314e5-ca21-41b1-9d2d-8c5fe36acc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_activity" ma:index="1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7d2ae40-a901-4a78-a0b1-41d2e26eb95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81F5C2-1634-40A0-8131-4571E68B85D7}">
  <ds:schemaRefs>
    <ds:schemaRef ds:uri="http://purl.org/dc/elements/1.1/"/>
    <ds:schemaRef ds:uri="http://www.w3.org/XML/1998/namespace"/>
    <ds:schemaRef ds:uri="http://purl.org/dc/terms/"/>
    <ds:schemaRef ds:uri="http://purl.org/dc/dcmitype/"/>
    <ds:schemaRef ds:uri="http://schemas.microsoft.com/office/2006/documentManagement/types"/>
    <ds:schemaRef ds:uri="a7d2ae40-a901-4a78-a0b1-41d2e26eb95b"/>
    <ds:schemaRef ds:uri="ec0314e5-ca21-41b1-9d2d-8c5fe36acc50"/>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8E058EC5-3814-4315-B772-4D2725B8F515}">
  <ds:schemaRefs>
    <ds:schemaRef ds:uri="http://schemas.microsoft.com/sharepoint/v3/contenttype/forms"/>
  </ds:schemaRefs>
</ds:datastoreItem>
</file>

<file path=customXml/itemProps3.xml><?xml version="1.0" encoding="utf-8"?>
<ds:datastoreItem xmlns:ds="http://schemas.openxmlformats.org/officeDocument/2006/customXml" ds:itemID="{6EEF28DA-A3D8-45A5-8A26-1A88AD7BD4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0314e5-ca21-41b1-9d2d-8c5fe36acc50"/>
    <ds:schemaRef ds:uri="a7d2ae40-a901-4a78-a0b1-41d2e26eb9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931</TotalTime>
  <Words>987</Words>
  <Application>Microsoft Office PowerPoint</Application>
  <PresentationFormat>On-screen Show (4:3)</PresentationFormat>
  <Paragraphs>93</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Trebuchet MS</vt:lpstr>
      <vt:lpstr>Office Theme</vt:lpstr>
      <vt:lpstr>Preschool Development Grant Birth through Five  Planning Grant Update</vt:lpstr>
      <vt:lpstr>Activity I- Comprehensive Statewide B-5 Needs Assessment</vt:lpstr>
      <vt:lpstr>Activity III-Family &amp; Community Engagement</vt:lpstr>
      <vt:lpstr>Activity IV-Support the B-5 Workforce &amp; Disseminate Activities</vt:lpstr>
      <vt:lpstr>Activity V-Support Program Quality Improvement</vt:lpstr>
      <vt:lpstr>No-Cost Extension</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PowerPoint_Template_2 Feb. 2020.pptx</dc:title>
  <dc:creator>GRIFFIN MEGAN</dc:creator>
  <cp:lastModifiedBy>Taylor Seal</cp:lastModifiedBy>
  <cp:revision>78</cp:revision>
  <dcterms:created xsi:type="dcterms:W3CDTF">2017-07-11T17:48:22Z</dcterms:created>
  <dcterms:modified xsi:type="dcterms:W3CDTF">2023-10-04T19:11:01Z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0x010100E425F94F6BB2C849979CD5075B3ECFBA</vt:lpwstr>
  </property>
</Properties>
</file>