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4" r:id="rId3"/>
    <p:sldId id="257" r:id="rId4"/>
    <p:sldId id="275" r:id="rId5"/>
    <p:sldId id="276" r:id="rId6"/>
    <p:sldId id="280" r:id="rId7"/>
    <p:sldId id="277" r:id="rId8"/>
    <p:sldId id="279" r:id="rId9"/>
    <p:sldId id="284" r:id="rId10"/>
    <p:sldId id="285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CE249-2E48-4857-8E9D-9DFA493F7BBB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EBEA2-9595-4DCF-A14E-DD00D010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52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31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2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0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2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60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7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7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3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7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63FF99-9B84-4C1F-81DA-32CF9A069F47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CA8112-7B80-410A-AFC4-02F862B90E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95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ildren playing with blocks">
            <a:extLst>
              <a:ext uri="{FF2B5EF4-FFF2-40B4-BE49-F238E27FC236}">
                <a16:creationId xmlns:a16="http://schemas.microsoft.com/office/drawing/2014/main" id="{22BB6CC6-04B4-1BB2-BE5B-4A0BD1849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b="2985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4282A-37EE-41B6-9E78-42EC6E29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FFFFFF"/>
                </a:solidFill>
                <a:highlight>
                  <a:srgbClr val="000000"/>
                </a:highlight>
              </a:rPr>
              <a:t>Research, Evaluation, and Data Committee of the Early Learning Council</a:t>
            </a:r>
            <a:endParaRPr lang="en-US" sz="28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21C1E-BD0C-4B32-B667-5A16114BF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>
            <a:normAutofit/>
          </a:bodyPr>
          <a:lstStyle/>
          <a:p>
            <a:r>
              <a:rPr lang="en-US" sz="1500" b="1" dirty="0">
                <a:solidFill>
                  <a:srgbClr val="FFFFFF"/>
                </a:solidFill>
              </a:rPr>
              <a:t>APRIL 27, 2023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74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 creating sidewalk art">
            <a:extLst>
              <a:ext uri="{FF2B5EF4-FFF2-40B4-BE49-F238E27FC236}">
                <a16:creationId xmlns:a16="http://schemas.microsoft.com/office/drawing/2014/main" id="{3F513BD8-7403-44A4-B5BB-3A18B6FBD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 b="32659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1A3A6-D642-47A9-956F-5357DB71D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197" y="5120640"/>
            <a:ext cx="10058400" cy="82296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Public Comment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865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FAD1E-099C-4EFA-98F2-2952E5C3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Adjourn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B310-57A1-4795-B6A3-CD0ED85A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Next meeting: June 1, 2023</a:t>
            </a:r>
          </a:p>
          <a:p>
            <a:r>
              <a:rPr lang="en-US" sz="3200" dirty="0">
                <a:solidFill>
                  <a:srgbClr val="FFFFFF"/>
                </a:solidFill>
              </a:rPr>
              <a:t>1:00 pm-3:00 pm</a:t>
            </a: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pic>
        <p:nvPicPr>
          <p:cNvPr id="5" name="Picture 4" descr="School girls enjoying a science experiment">
            <a:extLst>
              <a:ext uri="{FF2B5EF4-FFF2-40B4-BE49-F238E27FC236}">
                <a16:creationId xmlns:a16="http://schemas.microsoft.com/office/drawing/2014/main" id="{D28E84F4-E6A8-403E-8CE4-9F537FC8A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r="20093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174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2334"/>
            <a:ext cx="21355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10" dirty="0">
                <a:solidFill>
                  <a:srgbClr val="000000"/>
                </a:solidFill>
              </a:rPr>
              <a:t>Agenda</a:t>
            </a:r>
            <a:endParaRPr sz="4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29104"/>
            <a:ext cx="8100059" cy="400109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latin typeface="Tahoma"/>
                <a:cs typeface="Tahoma"/>
              </a:rPr>
              <a:t>Welcome</a:t>
            </a:r>
            <a:r>
              <a:rPr sz="3200" spc="-70" dirty="0">
                <a:latin typeface="Tahoma"/>
                <a:cs typeface="Tahoma"/>
              </a:rPr>
              <a:t> </a:t>
            </a:r>
            <a:r>
              <a:rPr sz="3200" dirty="0">
                <a:latin typeface="Tahoma"/>
                <a:cs typeface="Tahoma"/>
              </a:rPr>
              <a:t>and</a:t>
            </a:r>
            <a:r>
              <a:rPr sz="3200" spc="-60" dirty="0">
                <a:latin typeface="Tahoma"/>
                <a:cs typeface="Tahoma"/>
              </a:rPr>
              <a:t> </a:t>
            </a:r>
            <a:r>
              <a:rPr sz="3200" spc="-10" dirty="0">
                <a:latin typeface="Tahoma"/>
                <a:cs typeface="Tahoma"/>
              </a:rPr>
              <a:t>Introductions</a:t>
            </a:r>
            <a:endParaRPr sz="3200" dirty="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latin typeface="Tahoma"/>
                <a:cs typeface="Tahoma"/>
              </a:rPr>
              <a:t>Committee Charge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latin typeface="Tahoma"/>
                <a:cs typeface="Tahoma"/>
              </a:rPr>
              <a:t>Approval of the February minutes</a:t>
            </a:r>
            <a:endParaRPr sz="3200" dirty="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latin typeface="Tahoma"/>
                <a:cs typeface="Tahoma"/>
              </a:rPr>
              <a:t>Statewide Data Initiatives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latin typeface="Tahoma"/>
                <a:cs typeface="Tahoma"/>
              </a:rPr>
              <a:t>Breakout Groups</a:t>
            </a: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3200" dirty="0">
                <a:latin typeface="Tahoma"/>
                <a:cs typeface="Tahoma"/>
              </a:rPr>
              <a:t>Report Out</a:t>
            </a:r>
            <a:endParaRPr sz="3200" dirty="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latin typeface="Tahoma"/>
                <a:cs typeface="Tahoma"/>
              </a:rPr>
              <a:t>Public</a:t>
            </a:r>
            <a:r>
              <a:rPr sz="3200" spc="10" dirty="0">
                <a:latin typeface="Tahoma"/>
                <a:cs typeface="Tahoma"/>
              </a:rPr>
              <a:t> </a:t>
            </a:r>
            <a:r>
              <a:rPr sz="3200" spc="-10" dirty="0">
                <a:latin typeface="Tahoma"/>
                <a:cs typeface="Tahoma"/>
              </a:rPr>
              <a:t>Comment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40497" y="6294267"/>
            <a:ext cx="5246703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5825" algn="l"/>
              </a:tabLst>
            </a:pPr>
            <a:endParaRPr lang="en-US" sz="1200" b="1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5825" algn="l"/>
              </a:tabLst>
            </a:pPr>
            <a:r>
              <a:rPr sz="1200" b="1" dirty="0">
                <a:latin typeface="Tahoma"/>
                <a:cs typeface="Tahoma"/>
              </a:rPr>
              <a:t>Governor’s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Office</a:t>
            </a:r>
            <a:r>
              <a:rPr sz="1200" b="1" spc="-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of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Early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Childhood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Development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(GOECD)</a:t>
            </a:r>
            <a:r>
              <a:rPr sz="1200" b="1" dirty="0">
                <a:latin typeface="Tahoma"/>
                <a:cs typeface="Tahoma"/>
              </a:rPr>
              <a:t>	</a:t>
            </a:r>
            <a:r>
              <a:rPr sz="1200" b="1" spc="-50" dirty="0">
                <a:latin typeface="Tahoma"/>
                <a:cs typeface="Tahoma"/>
              </a:rPr>
              <a:t>2</a:t>
            </a:r>
            <a:endParaRPr sz="1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C97D0-0383-43DB-9947-C3E17DA9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Research, Evaluation and Data Committee charge: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A445-57B6-4849-AB0E-BA7A28054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>
                <a:solidFill>
                  <a:srgbClr val="FFFFFF"/>
                </a:solidFill>
              </a:rPr>
              <a:t>Assess statewide data initiatives &amp; capacity in order to improve the delivery of ECEC services to children &amp; families. Must work to ensure equity in data collection &amp; reporting across systems.</a:t>
            </a:r>
          </a:p>
          <a:p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8" name="Picture 7" descr="School students in chemistry class">
            <a:extLst>
              <a:ext uri="{FF2B5EF4-FFF2-40B4-BE49-F238E27FC236}">
                <a16:creationId xmlns:a16="http://schemas.microsoft.com/office/drawing/2014/main" id="{C9FAAB59-FA78-4495-8DE6-9302A0F28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r="13924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927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26" y="496120"/>
            <a:ext cx="11055985" cy="595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750" b="1" dirty="0">
                <a:solidFill>
                  <a:srgbClr val="000000"/>
                </a:solidFill>
              </a:rPr>
              <a:t>Early</a:t>
            </a:r>
            <a:r>
              <a:rPr sz="3750" b="1" spc="-155" dirty="0">
                <a:solidFill>
                  <a:srgbClr val="000000"/>
                </a:solidFill>
              </a:rPr>
              <a:t> </a:t>
            </a:r>
            <a:r>
              <a:rPr sz="3750" b="1" dirty="0">
                <a:solidFill>
                  <a:srgbClr val="000000"/>
                </a:solidFill>
              </a:rPr>
              <a:t>Learning</a:t>
            </a:r>
            <a:r>
              <a:rPr sz="3750" b="1" spc="-190" dirty="0">
                <a:solidFill>
                  <a:srgbClr val="000000"/>
                </a:solidFill>
              </a:rPr>
              <a:t> </a:t>
            </a:r>
            <a:r>
              <a:rPr sz="3750" b="1" dirty="0">
                <a:solidFill>
                  <a:srgbClr val="000000"/>
                </a:solidFill>
              </a:rPr>
              <a:t>Council</a:t>
            </a:r>
            <a:r>
              <a:rPr sz="3750" b="1" spc="-204" dirty="0">
                <a:solidFill>
                  <a:srgbClr val="000000"/>
                </a:solidFill>
              </a:rPr>
              <a:t> </a:t>
            </a:r>
            <a:r>
              <a:rPr sz="3750" b="1" dirty="0">
                <a:solidFill>
                  <a:srgbClr val="000000"/>
                </a:solidFill>
              </a:rPr>
              <a:t>Racial</a:t>
            </a:r>
            <a:r>
              <a:rPr sz="3750" b="1" spc="-185" dirty="0">
                <a:solidFill>
                  <a:srgbClr val="000000"/>
                </a:solidFill>
              </a:rPr>
              <a:t> </a:t>
            </a:r>
            <a:r>
              <a:rPr sz="3750" b="1" dirty="0">
                <a:solidFill>
                  <a:srgbClr val="000000"/>
                </a:solidFill>
              </a:rPr>
              <a:t>Equity</a:t>
            </a:r>
            <a:r>
              <a:rPr sz="3750" b="1" spc="-170" dirty="0">
                <a:solidFill>
                  <a:srgbClr val="000000"/>
                </a:solidFill>
              </a:rPr>
              <a:t> </a:t>
            </a:r>
            <a:r>
              <a:rPr sz="3750" b="1" spc="-10" dirty="0">
                <a:solidFill>
                  <a:srgbClr val="000000"/>
                </a:solidFill>
              </a:rPr>
              <a:t>Definition</a:t>
            </a:r>
            <a:endParaRPr sz="3750" b="1" dirty="0"/>
          </a:p>
        </p:txBody>
      </p:sp>
      <p:sp>
        <p:nvSpPr>
          <p:cNvPr id="3" name="object 3"/>
          <p:cNvSpPr txBox="1"/>
          <p:nvPr/>
        </p:nvSpPr>
        <p:spPr>
          <a:xfrm>
            <a:off x="543170" y="1786311"/>
            <a:ext cx="10869295" cy="40068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149225">
              <a:lnSpc>
                <a:spcPct val="99200"/>
              </a:lnSpc>
              <a:spcBef>
                <a:spcPts val="135"/>
              </a:spcBef>
            </a:pPr>
            <a:r>
              <a:rPr sz="2650" dirty="0">
                <a:latin typeface="Tahoma"/>
                <a:cs typeface="Tahoma"/>
              </a:rPr>
              <a:t>ELC</a:t>
            </a:r>
            <a:r>
              <a:rPr sz="2650" spc="-65" dirty="0">
                <a:latin typeface="Tahoma"/>
                <a:cs typeface="Tahoma"/>
              </a:rPr>
              <a:t> </a:t>
            </a:r>
            <a:r>
              <a:rPr sz="2650" dirty="0">
                <a:latin typeface="Tahoma"/>
                <a:cs typeface="Tahoma"/>
              </a:rPr>
              <a:t>Racial</a:t>
            </a:r>
            <a:r>
              <a:rPr sz="2650" spc="-50" dirty="0">
                <a:latin typeface="Tahoma"/>
                <a:cs typeface="Tahoma"/>
              </a:rPr>
              <a:t> </a:t>
            </a:r>
            <a:r>
              <a:rPr sz="2650" dirty="0">
                <a:latin typeface="Tahoma"/>
                <a:cs typeface="Tahoma"/>
              </a:rPr>
              <a:t>Equity</a:t>
            </a:r>
            <a:r>
              <a:rPr sz="2650" spc="-45" dirty="0">
                <a:latin typeface="Tahoma"/>
                <a:cs typeface="Tahoma"/>
              </a:rPr>
              <a:t> </a:t>
            </a:r>
            <a:r>
              <a:rPr sz="2650" dirty="0">
                <a:latin typeface="Tahoma"/>
                <a:cs typeface="Tahoma"/>
              </a:rPr>
              <a:t>Definition:</a:t>
            </a:r>
            <a:r>
              <a:rPr sz="2650" spc="2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racially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equitable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society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values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embraces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all </a:t>
            </a:r>
            <a:r>
              <a:rPr sz="2150" spc="-10" dirty="0">
                <a:latin typeface="Tahoma"/>
                <a:cs typeface="Tahoma"/>
              </a:rPr>
              <a:t>racial/ethnic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identities.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such</a:t>
            </a:r>
            <a:r>
              <a:rPr sz="2150" spc="-10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society,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one’s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racial/ethnic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identity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(particularly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Black, </a:t>
            </a:r>
            <a:r>
              <a:rPr sz="2150" dirty="0">
                <a:latin typeface="Tahoma"/>
                <a:cs typeface="Tahoma"/>
              </a:rPr>
              <a:t>Latino,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Indigenous,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Asian)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is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not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factor</a:t>
            </a:r>
            <a:r>
              <a:rPr sz="2150" spc="-5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individual’s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ability</a:t>
            </a:r>
            <a:r>
              <a:rPr sz="2150" spc="-4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to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prosper.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early </a:t>
            </a:r>
            <a:r>
              <a:rPr sz="2150" dirty="0">
                <a:latin typeface="Tahoma"/>
                <a:cs typeface="Tahoma"/>
              </a:rPr>
              <a:t>learning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system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that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is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racially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equitable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is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driven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by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data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ensures</a:t>
            </a:r>
            <a:r>
              <a:rPr sz="2150" spc="-13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that:</a:t>
            </a:r>
            <a:endParaRPr sz="21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 dirty="0">
              <a:latin typeface="Tahoma"/>
              <a:cs typeface="Tahoma"/>
            </a:endParaRPr>
          </a:p>
          <a:p>
            <a:pPr marL="393700" marR="135255" indent="-381000">
              <a:lnSpc>
                <a:spcPts val="2560"/>
              </a:lnSpc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2150" dirty="0">
                <a:latin typeface="Tahoma"/>
                <a:cs typeface="Tahoma"/>
              </a:rPr>
              <a:t>Every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young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child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family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regardless</a:t>
            </a:r>
            <a:r>
              <a:rPr sz="2150" spc="-11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of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race,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ethnicity,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social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circumstance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has </a:t>
            </a:r>
            <a:r>
              <a:rPr sz="2150" spc="-10" dirty="0">
                <a:latin typeface="Tahoma"/>
                <a:cs typeface="Tahoma"/>
              </a:rPr>
              <a:t>everything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s/he/they</a:t>
            </a:r>
            <a:r>
              <a:rPr sz="2150" spc="-13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need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to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develop</a:t>
            </a:r>
            <a:r>
              <a:rPr sz="2150" spc="-4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optimally;</a:t>
            </a:r>
            <a:endParaRPr sz="2150" dirty="0">
              <a:latin typeface="Tahoma"/>
              <a:cs typeface="Tahoma"/>
            </a:endParaRPr>
          </a:p>
          <a:p>
            <a:pPr marL="393700" marR="5080" indent="-381000">
              <a:lnSpc>
                <a:spcPts val="2560"/>
              </a:lnSpc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2150" spc="-10" dirty="0">
                <a:latin typeface="Tahoma"/>
                <a:cs typeface="Tahoma"/>
              </a:rPr>
              <a:t>Resources,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opportunities,</a:t>
            </a:r>
            <a:r>
              <a:rPr sz="2150" spc="-114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rewards,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burdens</a:t>
            </a:r>
            <a:r>
              <a:rPr sz="2150" spc="-12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are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fairly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distributed</a:t>
            </a:r>
            <a:r>
              <a:rPr sz="2150" spc="-11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across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groups</a:t>
            </a:r>
            <a:r>
              <a:rPr sz="2150" spc="-120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and </a:t>
            </a:r>
            <a:r>
              <a:rPr sz="2150" spc="-10" dirty="0">
                <a:latin typeface="Tahoma"/>
                <a:cs typeface="Tahoma"/>
              </a:rPr>
              <a:t>communities</a:t>
            </a:r>
            <a:r>
              <a:rPr sz="2150" spc="-10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so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that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those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with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the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greatest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challenges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are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adequately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supported</a:t>
            </a:r>
            <a:r>
              <a:rPr sz="2150" spc="-125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and </a:t>
            </a:r>
            <a:r>
              <a:rPr sz="2150" dirty="0">
                <a:latin typeface="Tahoma"/>
                <a:cs typeface="Tahoma"/>
              </a:rPr>
              <a:t>not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further</a:t>
            </a:r>
            <a:r>
              <a:rPr sz="2150" spc="-12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disadvantaged;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and</a:t>
            </a:r>
            <a:endParaRPr sz="2150" dirty="0">
              <a:latin typeface="Tahoma"/>
              <a:cs typeface="Tahoma"/>
            </a:endParaRPr>
          </a:p>
          <a:p>
            <a:pPr marL="393700" marR="191770" indent="-381000">
              <a:lnSpc>
                <a:spcPts val="2560"/>
              </a:lnSpc>
              <a:buFont typeface="Arial"/>
              <a:buChar char="•"/>
              <a:tabLst>
                <a:tab pos="393065" algn="l"/>
                <a:tab pos="394335" algn="l"/>
              </a:tabLst>
            </a:pPr>
            <a:r>
              <a:rPr sz="2150" dirty="0">
                <a:latin typeface="Tahoma"/>
                <a:cs typeface="Tahoma"/>
              </a:rPr>
              <a:t>Systems</a:t>
            </a:r>
            <a:r>
              <a:rPr sz="2150" spc="-13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12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policies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are</a:t>
            </a:r>
            <a:r>
              <a:rPr sz="2150" spc="-12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designed,</a:t>
            </a:r>
            <a:r>
              <a:rPr sz="2150" spc="-10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reframed,</a:t>
            </a:r>
            <a:r>
              <a:rPr sz="2150" spc="-12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or</a:t>
            </a:r>
            <a:r>
              <a:rPr sz="2150" spc="-11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eliminated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to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promote</a:t>
            </a:r>
            <a:r>
              <a:rPr sz="2150" spc="-14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greater</a:t>
            </a:r>
            <a:r>
              <a:rPr sz="2150" spc="-11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justice </a:t>
            </a:r>
            <a:r>
              <a:rPr sz="2150" dirty="0">
                <a:latin typeface="Tahoma"/>
                <a:cs typeface="Tahoma"/>
              </a:rPr>
              <a:t>for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children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families.</a:t>
            </a:r>
            <a:endParaRPr sz="215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87707" y="6487723"/>
            <a:ext cx="5315585" cy="2192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208905" algn="l"/>
              </a:tabLst>
            </a:pPr>
            <a:r>
              <a:rPr sz="1350" b="1" spc="-10" dirty="0">
                <a:latin typeface="Tahoma"/>
                <a:cs typeface="Tahoma"/>
              </a:rPr>
              <a:t>Governor’s</a:t>
            </a:r>
            <a:r>
              <a:rPr sz="1350" b="1" spc="-80" dirty="0">
                <a:latin typeface="Tahoma"/>
                <a:cs typeface="Tahoma"/>
              </a:rPr>
              <a:t> </a:t>
            </a:r>
            <a:r>
              <a:rPr sz="1350" b="1" dirty="0">
                <a:latin typeface="Tahoma"/>
                <a:cs typeface="Tahoma"/>
              </a:rPr>
              <a:t>Office</a:t>
            </a:r>
            <a:r>
              <a:rPr sz="1350" b="1" spc="-75" dirty="0">
                <a:latin typeface="Tahoma"/>
                <a:cs typeface="Tahoma"/>
              </a:rPr>
              <a:t> </a:t>
            </a:r>
            <a:r>
              <a:rPr sz="1350" b="1" dirty="0">
                <a:latin typeface="Tahoma"/>
                <a:cs typeface="Tahoma"/>
              </a:rPr>
              <a:t>of</a:t>
            </a:r>
            <a:r>
              <a:rPr sz="1350" b="1" spc="-35" dirty="0">
                <a:latin typeface="Tahoma"/>
                <a:cs typeface="Tahoma"/>
              </a:rPr>
              <a:t> </a:t>
            </a:r>
            <a:r>
              <a:rPr sz="1350" b="1" dirty="0">
                <a:latin typeface="Tahoma"/>
                <a:cs typeface="Tahoma"/>
              </a:rPr>
              <a:t>Early</a:t>
            </a:r>
            <a:r>
              <a:rPr sz="1350" b="1" spc="-35" dirty="0">
                <a:latin typeface="Tahoma"/>
                <a:cs typeface="Tahoma"/>
              </a:rPr>
              <a:t> </a:t>
            </a:r>
            <a:r>
              <a:rPr sz="1350" b="1" spc="-10" dirty="0">
                <a:latin typeface="Tahoma"/>
                <a:cs typeface="Tahoma"/>
              </a:rPr>
              <a:t>Childhood</a:t>
            </a:r>
            <a:r>
              <a:rPr sz="1350" b="1" spc="-65" dirty="0">
                <a:latin typeface="Tahoma"/>
                <a:cs typeface="Tahoma"/>
              </a:rPr>
              <a:t> </a:t>
            </a:r>
            <a:r>
              <a:rPr sz="1350" b="1" spc="-10" dirty="0">
                <a:latin typeface="Tahoma"/>
                <a:cs typeface="Tahoma"/>
              </a:rPr>
              <a:t>Development</a:t>
            </a:r>
            <a:r>
              <a:rPr sz="1350" b="1" spc="-85" dirty="0">
                <a:latin typeface="Tahoma"/>
                <a:cs typeface="Tahoma"/>
              </a:rPr>
              <a:t> </a:t>
            </a:r>
            <a:r>
              <a:rPr sz="1350" b="1" spc="-10" dirty="0">
                <a:latin typeface="Tahoma"/>
                <a:cs typeface="Tahoma"/>
              </a:rPr>
              <a:t>(GOECD)</a:t>
            </a:r>
            <a:r>
              <a:rPr sz="1350" b="1" dirty="0">
                <a:latin typeface="Tahoma"/>
                <a:cs typeface="Tahoma"/>
              </a:rPr>
              <a:t>	</a:t>
            </a:r>
            <a:r>
              <a:rPr sz="1350" spc="-50" dirty="0">
                <a:latin typeface="Tahoma"/>
                <a:cs typeface="Tahoma"/>
              </a:rPr>
              <a:t>3</a:t>
            </a:r>
            <a:endParaRPr sz="13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905" y="1977181"/>
            <a:ext cx="10395585" cy="38442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dirty="0">
                <a:latin typeface="Tahoma"/>
                <a:cs typeface="Tahoma"/>
              </a:rPr>
              <a:t>ELC</a:t>
            </a:r>
            <a:r>
              <a:rPr sz="2650" spc="-10" dirty="0">
                <a:latin typeface="Tahoma"/>
                <a:cs typeface="Tahoma"/>
              </a:rPr>
              <a:t> </a:t>
            </a:r>
            <a:r>
              <a:rPr sz="2650" dirty="0">
                <a:latin typeface="Tahoma"/>
                <a:cs typeface="Tahoma"/>
              </a:rPr>
              <a:t>Racial</a:t>
            </a:r>
            <a:r>
              <a:rPr sz="2650" spc="15" dirty="0">
                <a:latin typeface="Tahoma"/>
                <a:cs typeface="Tahoma"/>
              </a:rPr>
              <a:t> </a:t>
            </a:r>
            <a:r>
              <a:rPr sz="2650" dirty="0">
                <a:latin typeface="Tahoma"/>
                <a:cs typeface="Tahoma"/>
              </a:rPr>
              <a:t>Equity</a:t>
            </a:r>
            <a:r>
              <a:rPr sz="2650" spc="15" dirty="0">
                <a:latin typeface="Tahoma"/>
                <a:cs typeface="Tahoma"/>
              </a:rPr>
              <a:t> </a:t>
            </a:r>
            <a:r>
              <a:rPr sz="2650" spc="-10" dirty="0">
                <a:latin typeface="Tahoma"/>
                <a:cs typeface="Tahoma"/>
              </a:rPr>
              <a:t>Priorities:</a:t>
            </a:r>
            <a:endParaRPr sz="2650">
              <a:latin typeface="Tahoma"/>
              <a:cs typeface="Tahoma"/>
            </a:endParaRPr>
          </a:p>
          <a:p>
            <a:pPr marL="393700" indent="-381000">
              <a:lnSpc>
                <a:spcPct val="100000"/>
              </a:lnSpc>
              <a:spcBef>
                <a:spcPts val="158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150" dirty="0">
                <a:latin typeface="Tahoma"/>
                <a:cs typeface="Tahoma"/>
              </a:rPr>
              <a:t>Align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standardize</a:t>
            </a:r>
            <a:r>
              <a:rPr sz="2150" spc="-114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race/ethnicity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data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collection</a:t>
            </a:r>
            <a:r>
              <a:rPr sz="2150" spc="-3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reporting;</a:t>
            </a:r>
            <a:endParaRPr sz="2150">
              <a:latin typeface="Tahoma"/>
              <a:cs typeface="Tahoma"/>
            </a:endParaRPr>
          </a:p>
          <a:p>
            <a:pPr marL="393700" marR="5080" indent="-381000">
              <a:lnSpc>
                <a:spcPts val="2560"/>
              </a:lnSpc>
              <a:spcBef>
                <a:spcPts val="168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150" dirty="0">
                <a:latin typeface="Tahoma"/>
                <a:cs typeface="Tahoma"/>
              </a:rPr>
              <a:t>Evaluate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identify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whether</a:t>
            </a:r>
            <a:r>
              <a:rPr sz="2150" spc="-12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processes</a:t>
            </a:r>
            <a:r>
              <a:rPr sz="2150" spc="-10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for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distributing</a:t>
            </a:r>
            <a:r>
              <a:rPr sz="2150" spc="-14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resources</a:t>
            </a:r>
            <a:r>
              <a:rPr sz="2150" spc="-12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exacerbate</a:t>
            </a:r>
            <a:r>
              <a:rPr sz="2150" spc="-114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racial disparities,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including</a:t>
            </a:r>
            <a:r>
              <a:rPr sz="2150" spc="-114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agency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contracting;</a:t>
            </a:r>
            <a:endParaRPr sz="2150">
              <a:latin typeface="Tahoma"/>
              <a:cs typeface="Tahoma"/>
            </a:endParaRPr>
          </a:p>
          <a:p>
            <a:pPr marL="393700" marR="1153795" indent="-381000">
              <a:lnSpc>
                <a:spcPts val="2560"/>
              </a:lnSpc>
              <a:spcBef>
                <a:spcPts val="16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150" dirty="0">
                <a:latin typeface="Tahoma"/>
                <a:cs typeface="Tahoma"/>
              </a:rPr>
              <a:t>Address</a:t>
            </a:r>
            <a:r>
              <a:rPr sz="2150" spc="-10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race/ethnicity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disparities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terms</a:t>
            </a:r>
            <a:r>
              <a:rPr sz="2150" spc="-9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of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workforce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compensation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and </a:t>
            </a:r>
            <a:r>
              <a:rPr sz="2150" spc="-10" dirty="0">
                <a:latin typeface="Tahoma"/>
                <a:cs typeface="Tahoma"/>
              </a:rPr>
              <a:t>advancement;</a:t>
            </a:r>
            <a:endParaRPr sz="2150">
              <a:latin typeface="Tahoma"/>
              <a:cs typeface="Tahoma"/>
            </a:endParaRPr>
          </a:p>
          <a:p>
            <a:pPr marL="393700" marR="426084" indent="-381000">
              <a:lnSpc>
                <a:spcPts val="2560"/>
              </a:lnSpc>
              <a:spcBef>
                <a:spcPts val="16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150" dirty="0">
                <a:latin typeface="Tahoma"/>
                <a:cs typeface="Tahoma"/>
              </a:rPr>
              <a:t>Eliminate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racial/ethnic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disparities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for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children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participating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</a:t>
            </a:r>
            <a:r>
              <a:rPr sz="2150" spc="-7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all</a:t>
            </a:r>
            <a:r>
              <a:rPr sz="2150" spc="-6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programs</a:t>
            </a:r>
            <a:r>
              <a:rPr sz="2150" spc="-105" dirty="0">
                <a:latin typeface="Tahoma"/>
                <a:cs typeface="Tahoma"/>
              </a:rPr>
              <a:t> </a:t>
            </a:r>
            <a:r>
              <a:rPr sz="2150" spc="-20" dirty="0">
                <a:latin typeface="Tahoma"/>
                <a:cs typeface="Tahoma"/>
              </a:rPr>
              <a:t>that </a:t>
            </a:r>
            <a:r>
              <a:rPr sz="2150" spc="-10" dirty="0">
                <a:latin typeface="Tahoma"/>
                <a:cs typeface="Tahoma"/>
              </a:rPr>
              <a:t>contribute</a:t>
            </a:r>
            <a:r>
              <a:rPr sz="2150" spc="-11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to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school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readiness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life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success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by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addressing</a:t>
            </a:r>
            <a:r>
              <a:rPr sz="2150" spc="-10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racial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disparities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spc="-25" dirty="0">
                <a:latin typeface="Tahoma"/>
                <a:cs typeface="Tahoma"/>
              </a:rPr>
              <a:t>in </a:t>
            </a:r>
            <a:r>
              <a:rPr sz="2150" spc="-10" dirty="0">
                <a:latin typeface="Tahoma"/>
                <a:cs typeface="Tahoma"/>
              </a:rPr>
              <a:t>enrollment</a:t>
            </a:r>
            <a:r>
              <a:rPr sz="2150" spc="-9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</a:t>
            </a:r>
            <a:r>
              <a:rPr sz="2150" spc="-5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preschool</a:t>
            </a:r>
            <a:r>
              <a:rPr sz="2150" spc="-8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for</a:t>
            </a:r>
            <a:r>
              <a:rPr sz="2150" spc="-4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3-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spc="-20" dirty="0">
                <a:latin typeface="Tahoma"/>
                <a:cs typeface="Tahoma"/>
              </a:rPr>
              <a:t>4-year-</a:t>
            </a:r>
            <a:r>
              <a:rPr sz="2150" dirty="0">
                <a:latin typeface="Tahoma"/>
                <a:cs typeface="Tahoma"/>
              </a:rPr>
              <a:t>olds</a:t>
            </a:r>
            <a:r>
              <a:rPr sz="2150" spc="-7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and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in</a:t>
            </a:r>
            <a:r>
              <a:rPr sz="2150" spc="-55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prenatal</a:t>
            </a:r>
            <a:r>
              <a:rPr sz="2150" spc="-8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to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age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dirty="0">
                <a:latin typeface="Tahoma"/>
                <a:cs typeface="Tahoma"/>
              </a:rPr>
              <a:t>3</a:t>
            </a:r>
            <a:r>
              <a:rPr sz="2150" spc="-60" dirty="0">
                <a:latin typeface="Tahoma"/>
                <a:cs typeface="Tahoma"/>
              </a:rPr>
              <a:t> </a:t>
            </a:r>
            <a:r>
              <a:rPr sz="2150" spc="-10" dirty="0">
                <a:latin typeface="Tahoma"/>
                <a:cs typeface="Tahoma"/>
              </a:rPr>
              <a:t>services.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87707" y="6487723"/>
            <a:ext cx="5315585" cy="2192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208905" algn="l"/>
              </a:tabLst>
            </a:pPr>
            <a:r>
              <a:rPr sz="1350" b="1" spc="-10" dirty="0">
                <a:latin typeface="Tahoma"/>
                <a:cs typeface="Tahoma"/>
              </a:rPr>
              <a:t>Governor’s</a:t>
            </a:r>
            <a:r>
              <a:rPr sz="1350" b="1" spc="-80" dirty="0">
                <a:latin typeface="Tahoma"/>
                <a:cs typeface="Tahoma"/>
              </a:rPr>
              <a:t> </a:t>
            </a:r>
            <a:r>
              <a:rPr sz="1350" b="1" dirty="0">
                <a:latin typeface="Tahoma"/>
                <a:cs typeface="Tahoma"/>
              </a:rPr>
              <a:t>Office</a:t>
            </a:r>
            <a:r>
              <a:rPr sz="1350" b="1" spc="-75" dirty="0">
                <a:latin typeface="Tahoma"/>
                <a:cs typeface="Tahoma"/>
              </a:rPr>
              <a:t> </a:t>
            </a:r>
            <a:r>
              <a:rPr sz="1350" b="1" dirty="0">
                <a:latin typeface="Tahoma"/>
                <a:cs typeface="Tahoma"/>
              </a:rPr>
              <a:t>of</a:t>
            </a:r>
            <a:r>
              <a:rPr sz="1350" b="1" spc="-35" dirty="0">
                <a:latin typeface="Tahoma"/>
                <a:cs typeface="Tahoma"/>
              </a:rPr>
              <a:t> </a:t>
            </a:r>
            <a:r>
              <a:rPr sz="1350" b="1" dirty="0">
                <a:latin typeface="Tahoma"/>
                <a:cs typeface="Tahoma"/>
              </a:rPr>
              <a:t>Early</a:t>
            </a:r>
            <a:r>
              <a:rPr sz="1350" b="1" spc="-35" dirty="0">
                <a:latin typeface="Tahoma"/>
                <a:cs typeface="Tahoma"/>
              </a:rPr>
              <a:t> </a:t>
            </a:r>
            <a:r>
              <a:rPr sz="1350" b="1" spc="-10" dirty="0">
                <a:latin typeface="Tahoma"/>
                <a:cs typeface="Tahoma"/>
              </a:rPr>
              <a:t>Childhood</a:t>
            </a:r>
            <a:r>
              <a:rPr sz="1350" b="1" spc="-65" dirty="0">
                <a:latin typeface="Tahoma"/>
                <a:cs typeface="Tahoma"/>
              </a:rPr>
              <a:t> </a:t>
            </a:r>
            <a:r>
              <a:rPr sz="1350" b="1" spc="-10" dirty="0">
                <a:latin typeface="Tahoma"/>
                <a:cs typeface="Tahoma"/>
              </a:rPr>
              <a:t>Development</a:t>
            </a:r>
            <a:r>
              <a:rPr sz="1350" b="1" spc="-85" dirty="0">
                <a:latin typeface="Tahoma"/>
                <a:cs typeface="Tahoma"/>
              </a:rPr>
              <a:t> </a:t>
            </a:r>
            <a:r>
              <a:rPr sz="1350" b="1" spc="-10" dirty="0">
                <a:latin typeface="Tahoma"/>
                <a:cs typeface="Tahoma"/>
              </a:rPr>
              <a:t>(GOECD)</a:t>
            </a:r>
            <a:r>
              <a:rPr sz="1350" b="1" dirty="0">
                <a:latin typeface="Tahoma"/>
                <a:cs typeface="Tahoma"/>
              </a:rPr>
              <a:t>	</a:t>
            </a:r>
            <a:r>
              <a:rPr sz="1350" spc="-50" dirty="0">
                <a:latin typeface="Tahoma"/>
                <a:cs typeface="Tahoma"/>
              </a:rPr>
              <a:t>4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1905" y="552551"/>
            <a:ext cx="76549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0000"/>
                </a:solidFill>
              </a:rPr>
              <a:t>Early</a:t>
            </a:r>
            <a:r>
              <a:rPr sz="3200" b="1" spc="-15" dirty="0">
                <a:solidFill>
                  <a:srgbClr val="000000"/>
                </a:solidFill>
              </a:rPr>
              <a:t> </a:t>
            </a:r>
            <a:r>
              <a:rPr sz="3200" b="1" dirty="0">
                <a:solidFill>
                  <a:srgbClr val="000000"/>
                </a:solidFill>
              </a:rPr>
              <a:t>Learning</a:t>
            </a:r>
            <a:r>
              <a:rPr sz="3200" b="1" spc="-25" dirty="0">
                <a:solidFill>
                  <a:srgbClr val="000000"/>
                </a:solidFill>
              </a:rPr>
              <a:t> </a:t>
            </a:r>
            <a:r>
              <a:rPr sz="3200" b="1" spc="-10" dirty="0">
                <a:solidFill>
                  <a:srgbClr val="000000"/>
                </a:solidFill>
              </a:rPr>
              <a:t>Council</a:t>
            </a:r>
            <a:endParaRPr sz="3200" b="1" dirty="0"/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000000"/>
                </a:solidFill>
              </a:rPr>
              <a:t>Racial</a:t>
            </a:r>
            <a:r>
              <a:rPr sz="3200" b="1" spc="-45" dirty="0">
                <a:solidFill>
                  <a:srgbClr val="000000"/>
                </a:solidFill>
              </a:rPr>
              <a:t> </a:t>
            </a:r>
            <a:r>
              <a:rPr sz="3200" b="1" dirty="0">
                <a:solidFill>
                  <a:srgbClr val="000000"/>
                </a:solidFill>
              </a:rPr>
              <a:t>Equity</a:t>
            </a:r>
            <a:r>
              <a:rPr sz="3200" b="1" spc="-10" dirty="0">
                <a:solidFill>
                  <a:srgbClr val="000000"/>
                </a:solidFill>
              </a:rPr>
              <a:t> </a:t>
            </a:r>
            <a:r>
              <a:rPr sz="3200" b="1" dirty="0">
                <a:solidFill>
                  <a:srgbClr val="000000"/>
                </a:solidFill>
              </a:rPr>
              <a:t>Definition and</a:t>
            </a:r>
            <a:r>
              <a:rPr sz="3200" b="1" spc="-40" dirty="0">
                <a:solidFill>
                  <a:srgbClr val="000000"/>
                </a:solidFill>
              </a:rPr>
              <a:t> </a:t>
            </a:r>
            <a:r>
              <a:rPr sz="3200" b="1" spc="-10" dirty="0">
                <a:solidFill>
                  <a:srgbClr val="000000"/>
                </a:solidFill>
              </a:rPr>
              <a:t>Priorities</a:t>
            </a:r>
            <a:endParaRPr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3BFD6-C50D-4FDD-9367-F76CF1D4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Approval of Minutes February 23, 2023</a:t>
            </a:r>
          </a:p>
        </p:txBody>
      </p:sp>
      <p:pic>
        <p:nvPicPr>
          <p:cNvPr id="5" name="Content Placeholder 4" descr="Close-up of person writing in notebook while typing on a laptop">
            <a:extLst>
              <a:ext uri="{FF2B5EF4-FFF2-40B4-BE49-F238E27FC236}">
                <a16:creationId xmlns:a16="http://schemas.microsoft.com/office/drawing/2014/main" id="{992BF6F9-7434-4B39-BF4A-8A869F1EC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577"/>
          <a:stretch/>
        </p:blipFill>
        <p:spPr>
          <a:xfrm>
            <a:off x="1317629" y="640081"/>
            <a:ext cx="5544957" cy="505415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5995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rl on floor with children and teacher">
            <a:extLst>
              <a:ext uri="{FF2B5EF4-FFF2-40B4-BE49-F238E27FC236}">
                <a16:creationId xmlns:a16="http://schemas.microsoft.com/office/drawing/2014/main" id="{CA78468A-9CA7-3605-93E6-EE5E4E301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3" r="19709" b="-1"/>
          <a:stretch/>
        </p:blipFill>
        <p:spPr>
          <a:xfrm>
            <a:off x="20" y="10"/>
            <a:ext cx="4578952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F4C359F3-25B2-4E2B-8713-5583EAF4C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24206" y="516835"/>
            <a:ext cx="6339840" cy="85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700"/>
            <a:r>
              <a:rPr lang="en-US" sz="4000" dirty="0">
                <a:solidFill>
                  <a:srgbClr val="FFFFFF"/>
                </a:solidFill>
              </a:rPr>
              <a:t>STATEWIDE DATA INITIATIVES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026EB53-A064-438C-B0CD-AC150363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056243" y="1613648"/>
            <a:ext cx="6874524" cy="42223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r>
              <a:rPr lang="en-US" sz="2800" b="1" u="sng" cap="all" spc="200" dirty="0" err="1">
                <a:solidFill>
                  <a:srgbClr val="FFFFFF"/>
                </a:solidFill>
                <a:latin typeface="+mj-lt"/>
              </a:rPr>
              <a:t>Ilds</a:t>
            </a:r>
            <a:r>
              <a:rPr lang="en-US" sz="2800" b="1" u="sng" cap="all" spc="200" dirty="0">
                <a:solidFill>
                  <a:srgbClr val="FFFFFF"/>
                </a:solidFill>
                <a:latin typeface="+mj-lt"/>
              </a:rPr>
              <a:t> Overview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r>
              <a:rPr lang="en-US" sz="2800" b="1" i="1" cap="all" spc="200" dirty="0">
                <a:solidFill>
                  <a:srgbClr val="FFFFFF"/>
                </a:solidFill>
                <a:latin typeface="+mj-lt"/>
              </a:rPr>
              <a:t>	Ben </a:t>
            </a:r>
            <a:r>
              <a:rPr lang="en-US" sz="2800" b="1" i="1" cap="all" spc="200" dirty="0" err="1">
                <a:solidFill>
                  <a:srgbClr val="FFFFFF"/>
                </a:solidFill>
                <a:latin typeface="+mj-lt"/>
              </a:rPr>
              <a:t>boer</a:t>
            </a:r>
            <a:endParaRPr lang="en-US" sz="2800" b="1" i="1" cap="all" spc="200" dirty="0">
              <a:solidFill>
                <a:srgbClr val="FFFFFF"/>
              </a:solidFill>
              <a:latin typeface="+mj-lt"/>
            </a:endParaRPr>
          </a:p>
          <a:p>
            <a:pPr marL="548640" lvl="4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sz="2800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r>
              <a:rPr lang="en-US" sz="2800" b="1" u="sng" cap="all" spc="200" dirty="0">
                <a:solidFill>
                  <a:srgbClr val="FFFFFF"/>
                </a:solidFill>
                <a:latin typeface="+mj-lt"/>
              </a:rPr>
              <a:t>Funding Equity map (fem/</a:t>
            </a:r>
            <a:r>
              <a:rPr lang="en-US" sz="2800" b="1" u="sng" cap="all" spc="200" dirty="0" err="1">
                <a:solidFill>
                  <a:srgbClr val="FFFFFF"/>
                </a:solidFill>
                <a:latin typeface="+mj-lt"/>
              </a:rPr>
              <a:t>geam</a:t>
            </a:r>
            <a:r>
              <a:rPr lang="en-US" sz="2800" b="1" u="sng" cap="all" spc="200" dirty="0">
                <a:solidFill>
                  <a:srgbClr val="FFFFFF"/>
                </a:solidFill>
                <a:latin typeface="+mj-lt"/>
              </a:rPr>
              <a:t>)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r>
              <a:rPr lang="en-US" sz="2800" b="1" i="1" cap="all" spc="200" dirty="0">
                <a:solidFill>
                  <a:srgbClr val="FFFFFF"/>
                </a:solidFill>
                <a:latin typeface="+mj-lt"/>
              </a:rPr>
              <a:t>	Dr. Theresa Hawley &amp; mitch </a:t>
            </a:r>
            <a:r>
              <a:rPr lang="en-US" sz="2800" b="1" i="1" cap="all" spc="200" dirty="0" err="1">
                <a:solidFill>
                  <a:srgbClr val="FFFFFF"/>
                </a:solidFill>
                <a:latin typeface="+mj-lt"/>
              </a:rPr>
              <a:t>mraz</a:t>
            </a:r>
            <a:endParaRPr lang="en-US" sz="2800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sz="2800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r>
              <a:rPr lang="en-US" sz="2800" b="1" u="sng" cap="all" spc="200" dirty="0" err="1">
                <a:solidFill>
                  <a:srgbClr val="FFFFFF"/>
                </a:solidFill>
                <a:latin typeface="+mj-lt"/>
              </a:rPr>
              <a:t>Iecam</a:t>
            </a:r>
            <a:r>
              <a:rPr lang="en-US" sz="2800" b="1" u="sng" cap="all" spc="200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r>
              <a:rPr lang="en-US" sz="2800" b="1" i="1" cap="all" spc="200" dirty="0">
                <a:solidFill>
                  <a:srgbClr val="FFFFFF"/>
                </a:solidFill>
                <a:latin typeface="+mj-lt"/>
              </a:rPr>
              <a:t>	Keith </a:t>
            </a:r>
            <a:r>
              <a:rPr lang="en-US" sz="2800" b="1" i="1" cap="all" spc="200" dirty="0" err="1">
                <a:solidFill>
                  <a:srgbClr val="FFFFFF"/>
                </a:solidFill>
                <a:latin typeface="+mj-lt"/>
              </a:rPr>
              <a:t>hollenkamp</a:t>
            </a:r>
            <a:endParaRPr lang="en-US" sz="2800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b="1" i="1" cap="all" spc="200" dirty="0">
              <a:solidFill>
                <a:srgbClr val="FFFFFF"/>
              </a:solidFill>
              <a:latin typeface="+mj-lt"/>
            </a:endParaRP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  <a:tabLst>
                <a:tab pos="833755" algn="l"/>
              </a:tabLst>
            </a:pPr>
            <a:endParaRPr lang="en-US" cap="all" spc="2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0883-3E91-4666-92B5-67F57920C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139C7-ADF3-4F97-B1DD-B06ECAD6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520"/>
            <a:ext cx="6934200" cy="52578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u="sng" dirty="0"/>
              <a:t>Discussion Questions</a:t>
            </a:r>
          </a:p>
          <a:p>
            <a:pPr algn="ctr"/>
            <a:endParaRPr lang="en-US" sz="3600" dirty="0"/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key variables are present?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key variables are absent?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there other data that would fill these gaps?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implications for data do you see moving forward?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FFE2E5-5640-46E2-8B17-08887DAB2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Mariana </a:t>
            </a:r>
          </a:p>
        </p:txBody>
      </p:sp>
    </p:spTree>
    <p:extLst>
      <p:ext uri="{BB962C8B-B14F-4D97-AF65-F5344CB8AC3E}">
        <p14:creationId xmlns:p14="http://schemas.microsoft.com/office/powerpoint/2010/main" val="125662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2FC2E-AF60-40F2-8E21-B6735568C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1110" y="639097"/>
            <a:ext cx="3401961" cy="3686015"/>
          </a:xfrm>
        </p:spPr>
        <p:txBody>
          <a:bodyPr>
            <a:normAutofit/>
          </a:bodyPr>
          <a:lstStyle/>
          <a:p>
            <a:r>
              <a:rPr lang="en-US" sz="6600"/>
              <a:t>Report out from breakout groups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E1107-29CD-4C60-A46E-EC45C2305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110" y="4455621"/>
            <a:ext cx="3417990" cy="1238616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 descr="Microphone on blurred dark scene">
            <a:extLst>
              <a:ext uri="{FF2B5EF4-FFF2-40B4-BE49-F238E27FC236}">
                <a16:creationId xmlns:a16="http://schemas.microsoft.com/office/drawing/2014/main" id="{5F9BA737-7AB1-45F9-9999-5D9AC5D06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r="20053" b="-1"/>
          <a:stretch/>
        </p:blipFill>
        <p:spPr>
          <a:xfrm>
            <a:off x="1307207" y="640081"/>
            <a:ext cx="5565801" cy="505415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0315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847</TotalTime>
  <Words>441</Words>
  <Application>Microsoft Office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Wingdings</vt:lpstr>
      <vt:lpstr>Retrospect</vt:lpstr>
      <vt:lpstr>Research, Evaluation, and Data Committee of the Early Learning Council</vt:lpstr>
      <vt:lpstr>Agenda</vt:lpstr>
      <vt:lpstr>Research, Evaluation and Data Committee charge: </vt:lpstr>
      <vt:lpstr>Early Learning Council Racial Equity Definition</vt:lpstr>
      <vt:lpstr>Early Learning Council Racial Equity Definition and Priorities</vt:lpstr>
      <vt:lpstr>Approval of Minutes February 23, 2023</vt:lpstr>
      <vt:lpstr>STATEWIDE DATA INITIATIVES</vt:lpstr>
      <vt:lpstr>Breakout Groups</vt:lpstr>
      <vt:lpstr>Report out from breakout groups</vt:lpstr>
      <vt:lpstr>Public Comment</vt:lpstr>
      <vt:lpstr>Adjourn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Research, Evaluation, and Data Committee of the Early Learning Council</dc:title>
  <dc:creator>Brambila, Christine M.</dc:creator>
  <cp:lastModifiedBy>Lee, La'Tasha</cp:lastModifiedBy>
  <cp:revision>19</cp:revision>
  <dcterms:created xsi:type="dcterms:W3CDTF">2022-10-19T20:32:23Z</dcterms:created>
  <dcterms:modified xsi:type="dcterms:W3CDTF">2023-04-27T15:32:11Z</dcterms:modified>
</cp:coreProperties>
</file>