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7" r:id="rId5"/>
    <p:sldId id="292" r:id="rId6"/>
    <p:sldId id="375" r:id="rId7"/>
    <p:sldId id="380" r:id="rId8"/>
    <p:sldId id="378" r:id="rId9"/>
    <p:sldId id="271" r:id="rId10"/>
  </p:sldIdLst>
  <p:sldSz cx="9144000" cy="5143500" type="screen16x9"/>
  <p:notesSz cx="7010400" cy="9296400"/>
  <p:embeddedFontLst>
    <p:embeddedFont>
      <p:font typeface="Cambria Math" panose="02040503050406030204" pitchFamily="18" charset="0"/>
      <p:regular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Proxima Nova Extrabold" panose="020B060402020202020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C072CDA-B6A5-4F83-B7BD-6DE638CE7308}">
          <p14:sldIdLst>
            <p14:sldId id="257"/>
            <p14:sldId id="292"/>
            <p14:sldId id="375"/>
            <p14:sldId id="380"/>
            <p14:sldId id="378"/>
            <p14:sldId id="271"/>
          </p14:sldIdLst>
        </p14:section>
        <p14:section name="Untitled Section" id="{25B77115-AEDD-4722-8E40-7BE1EB3801E6}">
          <p14:sldIdLst/>
        </p14:section>
      </p14:sectionLst>
    </p:ext>
    <p:ext uri="{EFAFB233-063F-42B5-8137-9DF3F51BA10A}">
      <p15:sldGuideLst xmlns:p15="http://schemas.microsoft.com/office/powerpoint/2012/main">
        <p15:guide id="1" pos="216">
          <p15:clr>
            <a:srgbClr val="9AA0A6"/>
          </p15:clr>
        </p15:guide>
        <p15:guide id="2" orient="horz" pos="360">
          <p15:clr>
            <a:srgbClr val="9AA0A6"/>
          </p15:clr>
        </p15:guide>
        <p15:guide id="3" orient="horz" pos="1224">
          <p15:clr>
            <a:srgbClr val="9AA0A6"/>
          </p15:clr>
        </p15:guide>
        <p15:guide id="4" pos="936">
          <p15:clr>
            <a:srgbClr val="9AA0A6"/>
          </p15:clr>
        </p15:guide>
        <p15:guide id="5" orient="horz" pos="8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886C7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02640-2CF0-4BC4-970B-C5585EA380F1}" v="1" dt="2024-02-05T16:07:09.844"/>
  </p1510:revLst>
</p1510:revInfo>
</file>

<file path=ppt/tableStyles.xml><?xml version="1.0" encoding="utf-8"?>
<a:tblStyleLst xmlns:a="http://schemas.openxmlformats.org/drawingml/2006/main" def="{1316B267-E6FB-46B0-9B7B-9DF593BDE5C1}">
  <a:tblStyle styleId="{1316B267-E6FB-46B0-9B7B-9DF593BDE5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pos="216"/>
        <p:guide orient="horz" pos="360"/>
        <p:guide orient="horz" pos="1224"/>
        <p:guide pos="936"/>
        <p:guide orient="horz" pos="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82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Proxima Nova" panose="020B0604020202020204" charset="0"/>
              </a:rPr>
              <a:t>Full implementation of aligned contract proposal. Current IDHS planning envisions Smart Start Quality Grants to support staffing starting at the Bronze tier.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roxima Nova" panose="020B0604020202020204" charset="0"/>
              </a:rPr>
              <a:t>Full implementation of aligned coaching (through IDHS &amp; ISBE support service contracts)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roxima Nova" panose="020B0604020202020204" charset="0"/>
              </a:rPr>
              <a:t>Full alignment of Preschool for All and the PFA Expansion Model with Gold and Gold Plus requirements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99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93153" rIns="93153" bIns="931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7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Test</a:t>
            </a:r>
          </a:p>
          <a:p>
            <a:pPr lvl="1"/>
            <a:r>
              <a:rPr lang="en-US"/>
              <a:t>Test</a:t>
            </a:r>
          </a:p>
          <a:p>
            <a:pPr lvl="2"/>
            <a:r>
              <a:rPr lang="en-US"/>
              <a:t>Test</a:t>
            </a: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21270" t="15320" r="5811" b="22928"/>
          <a:stretch/>
        </p:blipFill>
        <p:spPr>
          <a:xfrm flipH="1">
            <a:off x="-180357" y="-764988"/>
            <a:ext cx="9143999" cy="59084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 flipH="1">
            <a:off x="-256988" y="4245600"/>
            <a:ext cx="229867" cy="81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6804" y="181200"/>
            <a:ext cx="71427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ExceleRate Illinois</a:t>
            </a:r>
          </a:p>
          <a:p>
            <a:pPr>
              <a:lnSpc>
                <a:spcPct val="85000"/>
              </a:lnSpc>
              <a:buSzPts val="9000"/>
            </a:pPr>
            <a:r>
              <a:rPr lang="en" sz="3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Proposed Standards Framework</a:t>
            </a:r>
            <a:endParaRPr lang="en" sz="32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endParaRPr sz="90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6804" y="1430700"/>
            <a:ext cx="1836264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February 2024</a:t>
            </a:r>
            <a:endParaRPr sz="19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3950A-DBBD-488C-B5C1-DF01A9DC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429" y="391755"/>
            <a:ext cx="7585698" cy="4271461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000" b="1" dirty="0">
                <a:solidFill>
                  <a:srgbClr val="1886C7"/>
                </a:solidFill>
                <a:latin typeface="Proxima Nova" panose="020B0604020202020204" charset="0"/>
              </a:rPr>
              <a:t>Presentation to the ELC Executive Committee -- Feb 5, 2024</a:t>
            </a:r>
          </a:p>
          <a:p>
            <a:pPr marL="13970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595959"/>
                </a:solidFill>
                <a:latin typeface="Proxima Nova" panose="020B0604020202020204" charset="0"/>
              </a:rPr>
              <a:t>Christi Chadwick &amp; Bela Moté</a:t>
            </a:r>
            <a:r>
              <a:rPr lang="en-US" dirty="0">
                <a:solidFill>
                  <a:srgbClr val="595959"/>
                </a:solidFill>
                <a:latin typeface="Proxima Nov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Quality and Workforce Committee Co-Chairs</a:t>
            </a:r>
            <a:endParaRPr lang="en-US" dirty="0">
              <a:solidFill>
                <a:srgbClr val="595959"/>
              </a:solidFill>
              <a:latin typeface="Proxima Nova" panose="020B0604020202020204" charset="0"/>
            </a:endParaRPr>
          </a:p>
          <a:p>
            <a:pPr marL="139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Background &amp; Overview of Revised </a:t>
            </a:r>
            <a:r>
              <a:rPr lang="en-US" sz="1800" b="1" dirty="0" err="1">
                <a:solidFill>
                  <a:srgbClr val="595959"/>
                </a:solidFill>
                <a:latin typeface="Proxima Nova" panose="020B0604020202020204" charset="0"/>
              </a:rPr>
              <a:t>ExceleRate</a:t>
            </a: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 Framework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Pilot Project Overview &amp; Key Takeaways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Revisions to Framework</a:t>
            </a:r>
          </a:p>
          <a:p>
            <a:pPr marL="1397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Proxima Nova"/>
              </a:rPr>
              <a:t>Goals for today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roxima Nova" panose="020B0604020202020204" charset="0"/>
              </a:rPr>
              <a:t>Approve this recommendation as a roadmap (not approval of every standard as written)</a:t>
            </a: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4311600" y="4663217"/>
            <a:ext cx="4709558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86C7"/>
                </a:solidFill>
                <a:effectLst/>
                <a:uLnTx/>
                <a:uFillTx/>
                <a:latin typeface="Arial"/>
                <a:cs typeface="Arial"/>
                <a:sym typeface="Proxima Nova Extra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886C7"/>
              </a:solidFill>
              <a:effectLst/>
              <a:uLnTx/>
              <a:uFillTx/>
              <a:latin typeface="Arial"/>
              <a:cs typeface="Arial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78439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3950A-DBBD-488C-B5C1-DF01A9DC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428" y="391755"/>
            <a:ext cx="7786889" cy="4597845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139700" indent="0" algn="ctr">
              <a:buNone/>
            </a:pPr>
            <a:r>
              <a:rPr lang="en-US" sz="4000" b="1" dirty="0">
                <a:solidFill>
                  <a:srgbClr val="595959"/>
                </a:solidFill>
                <a:latin typeface="Proxima Nova" panose="020B0604020202020204" charset="0"/>
              </a:rPr>
              <a:t>Changes – Big Picture</a:t>
            </a:r>
          </a:p>
          <a:p>
            <a:pPr marL="139700" indent="0" algn="ctr">
              <a:buNone/>
            </a:pPr>
            <a:endParaRPr lang="en-US" b="1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4826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1886C7"/>
                </a:solidFill>
                <a:latin typeface="Proxima Nova" panose="020B0604020202020204" charset="0"/>
              </a:rPr>
              <a:t>Support “Cultures of Improvement”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-US" sz="1400" dirty="0">
                <a:latin typeface="Proxima Nova" panose="020B0604020202020204" charset="0"/>
              </a:rPr>
              <a:t>Incorporate new standards and provide coaching to help programs implement Continuous Quality Improvement.</a:t>
            </a:r>
          </a:p>
          <a:p>
            <a:pPr marL="596900" lvl="1" indent="0">
              <a:spcBef>
                <a:spcPts val="0"/>
              </a:spcBef>
              <a:buNone/>
            </a:pPr>
            <a:endParaRPr lang="en-US" sz="1400" dirty="0">
              <a:latin typeface="Proxima Nova" panose="020B0604020202020204" charset="0"/>
            </a:endParaRPr>
          </a:p>
          <a:p>
            <a:pPr marL="482600" indent="-342900">
              <a:spcAft>
                <a:spcPts val="600"/>
              </a:spcAft>
              <a:buAutoNum type="arabicPeriod"/>
            </a:pPr>
            <a:r>
              <a:rPr lang="en-US" sz="1600" dirty="0">
                <a:solidFill>
                  <a:srgbClr val="1886C7"/>
                </a:solidFill>
                <a:latin typeface="Proxima Nova" panose="020B0604020202020204" charset="0"/>
              </a:rPr>
              <a:t>“Funding First” – Align funding, standards, and supports across sectors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-US" sz="1400" dirty="0">
                <a:latin typeface="Proxima Nova" panose="020B0604020202020204" charset="0"/>
              </a:rPr>
              <a:t>Funding available to support the staffing needed at each Circle of Quality (not as a requirement of ExceleRate, but as an essential support for quality).</a:t>
            </a:r>
          </a:p>
          <a:p>
            <a:pPr marL="596900" lvl="1" indent="0">
              <a:spcBef>
                <a:spcPts val="0"/>
              </a:spcBef>
              <a:buNone/>
            </a:pPr>
            <a:endParaRPr lang="en-US" sz="1400" dirty="0">
              <a:solidFill>
                <a:srgbClr val="1886C7"/>
              </a:solidFill>
              <a:latin typeface="Proxima Nova" panose="020B0604020202020204" charset="0"/>
            </a:endParaRPr>
          </a:p>
          <a:p>
            <a:pPr marL="482600" indent="-342900">
              <a:spcAft>
                <a:spcPts val="600"/>
              </a:spcAft>
              <a:buFont typeface="Arial"/>
              <a:buAutoNum type="arabicPeriod"/>
            </a:pPr>
            <a:r>
              <a:rPr lang="en-US" sz="1600" dirty="0">
                <a:solidFill>
                  <a:srgbClr val="1886C7"/>
                </a:solidFill>
                <a:latin typeface="Proxima Nova" panose="020B0604020202020204" charset="0"/>
              </a:rPr>
              <a:t>Standards updates to reflect emerging knowledge in the field and feedback from communities</a:t>
            </a:r>
          </a:p>
          <a:p>
            <a:pPr marL="596900" lvl="1" indent="0">
              <a:spcBef>
                <a:spcPts val="0"/>
              </a:spcBef>
              <a:buNone/>
            </a:pPr>
            <a:r>
              <a:rPr lang="en-US" sz="1400" dirty="0">
                <a:latin typeface="Proxima Nova" panose="020B0604020202020204" charset="0"/>
              </a:rPr>
              <a:t>Standards and guidance are strengthened for Dual Language Learners, culturally responsive teaching strategies, and children with disabilities and developmental delays. </a:t>
            </a: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4311600" y="4663217"/>
            <a:ext cx="4709558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86C7"/>
                </a:solidFill>
                <a:effectLst/>
                <a:uLnTx/>
                <a:uFillTx/>
                <a:latin typeface="Arial"/>
                <a:cs typeface="Arial"/>
                <a:sym typeface="Proxima Nova Extra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886C7"/>
              </a:solidFill>
              <a:effectLst/>
              <a:uLnTx/>
              <a:uFillTx/>
              <a:latin typeface="Arial"/>
              <a:cs typeface="Arial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80253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3950A-DBBD-488C-B5C1-DF01A9DC8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428" y="391755"/>
            <a:ext cx="7786889" cy="4271461"/>
          </a:xfrm>
        </p:spPr>
        <p:txBody>
          <a:bodyPr/>
          <a:lstStyle/>
          <a:p>
            <a:pPr marL="139700" indent="0" algn="ctr">
              <a:spcBef>
                <a:spcPts val="180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Changes that will require budget increases and legislation over time</a:t>
            </a:r>
            <a:endParaRPr lang="en-US" dirty="0">
              <a:solidFill>
                <a:srgbClr val="595959"/>
              </a:solidFill>
              <a:latin typeface="Proxima Nova" panose="020B060402020202020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Proxima Nova" panose="020B0604020202020204" charset="0"/>
              </a:rPr>
              <a:t>This will require alignment across agencies and programs. </a:t>
            </a:r>
          </a:p>
          <a:p>
            <a:pPr marL="13970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Proxima Nova" panose="020B0604020202020204" charset="0"/>
              </a:rPr>
              <a:t>Phase-in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dirty="0">
                <a:latin typeface="Proxima Nova" panose="020B0604020202020204" charset="0"/>
              </a:rPr>
              <a:t>The proposed framework is intended as a roadmap for use in policy development. It does not include a timeline for implementation.</a:t>
            </a:r>
          </a:p>
          <a:p>
            <a:pPr marL="139700" indent="0">
              <a:spcAft>
                <a:spcPts val="600"/>
              </a:spcAft>
              <a:buNone/>
            </a:pPr>
            <a:endParaRPr lang="en-US" dirty="0">
              <a:latin typeface="Proxima Nova" panose="020B060402020202020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Proxima Nova" panose="020B0604020202020204" charset="0"/>
            </a:endParaRPr>
          </a:p>
          <a:p>
            <a:pPr marL="139700" indent="0">
              <a:spcAft>
                <a:spcPts val="600"/>
              </a:spcAft>
              <a:buNone/>
            </a:pPr>
            <a:endParaRPr lang="en-US" dirty="0">
              <a:latin typeface="Proxima Nova" panose="020B0604020202020204" charset="0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4311600" y="4663217"/>
            <a:ext cx="4709558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886C7"/>
                </a:solidFill>
                <a:effectLst/>
                <a:uLnTx/>
                <a:uFillTx/>
                <a:latin typeface="Arial"/>
                <a:cs typeface="Arial"/>
                <a:sym typeface="Proxima Nova"/>
              </a:rPr>
              <a:t>  </a:t>
            </a: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886C7"/>
                </a:solidFill>
                <a:effectLst/>
                <a:uLnTx/>
                <a:uFillTx/>
                <a:latin typeface="Arial"/>
                <a:cs typeface="Arial"/>
                <a:sym typeface="Proxima Nova Extra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886C7"/>
              </a:solidFill>
              <a:effectLst/>
              <a:uLnTx/>
              <a:uFillTx/>
              <a:latin typeface="Arial"/>
              <a:cs typeface="Arial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4751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403950A-DBBD-488C-B5C1-DF01A9DC8CF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4428" y="391755"/>
                <a:ext cx="7786889" cy="4271461"/>
              </a:xfrm>
            </p:spPr>
            <p:txBody>
              <a:bodyPr/>
              <a:lstStyle/>
              <a:p>
                <a:pPr marL="139700" indent="0" algn="ctr">
                  <a:buNone/>
                </a:pPr>
                <a:endParaRPr lang="en-US" sz="1800" b="1" dirty="0">
                  <a:solidFill>
                    <a:schemeClr val="tx1"/>
                  </a:solidFill>
                  <a:latin typeface="Proxima Nova" panose="020B0604020202020204" charset="0"/>
                </a:endParaRPr>
              </a:p>
              <a:p>
                <a:pPr marL="139700" indent="0" algn="ctr">
                  <a:buNone/>
                </a:pPr>
                <a:r>
                  <a:rPr lang="en-US" sz="1800" b="1" dirty="0">
                    <a:solidFill>
                      <a:srgbClr val="595959"/>
                    </a:solidFill>
                    <a:latin typeface="Proxima Nova" panose="020B0604020202020204" charset="0"/>
                  </a:rPr>
                  <a:t>Proposed Action, February 5, 2024</a:t>
                </a:r>
                <a:endParaRPr lang="en-US" sz="1200" dirty="0">
                  <a:solidFill>
                    <a:srgbClr val="595959"/>
                  </a:solidFill>
                  <a:latin typeface="Proxima Nova" panose="020B0604020202020204" charset="0"/>
                </a:endParaRPr>
              </a:p>
              <a:p>
                <a:pPr marL="139700" indent="0" algn="ctr">
                  <a:spcAft>
                    <a:spcPts val="600"/>
                  </a:spcAft>
                  <a:buNone/>
                </a:pPr>
                <a:r>
                  <a:rPr lang="en-US" sz="1200" dirty="0">
                    <a:solidFill>
                      <a:srgbClr val="595959"/>
                    </a:solidFill>
                    <a:latin typeface="Proxima Nova" panose="020B0604020202020204" charset="0"/>
                  </a:rPr>
                  <a:t>Christi Chadwick &amp; Bela Mot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en-US" sz="1200" dirty="0">
                    <a:solidFill>
                      <a:srgbClr val="595959"/>
                    </a:solidFill>
                    <a:latin typeface="Proxima Nova" panose="020B060402020202020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Quality and Workforce </a:t>
                </a:r>
                <a:r>
                  <a:rPr lang="en-US" sz="1200">
                    <a:solidFill>
                      <a:srgbClr val="595959"/>
                    </a:solidFill>
                    <a:latin typeface="Proxima Nova" panose="020B060402020202020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Committee Co-Chairs</a:t>
                </a:r>
              </a:p>
              <a:p>
                <a:pPr marL="139700" indent="0" algn="ctr">
                  <a:spcAft>
                    <a:spcPts val="600"/>
                  </a:spcAft>
                  <a:buNone/>
                </a:pPr>
                <a:endParaRPr lang="en-US" sz="1200" dirty="0">
                  <a:solidFill>
                    <a:srgbClr val="595959"/>
                  </a:solidFill>
                  <a:latin typeface="Proxima Nova" panose="020B0604020202020204" charset="0"/>
                </a:endParaRPr>
              </a:p>
              <a:p>
                <a:pPr marL="139700" indent="0"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595959"/>
                    </a:solidFill>
                    <a:latin typeface="Proxima Nova" panose="020B0604020202020204" charset="0"/>
                  </a:rPr>
                  <a:t>The Quality &amp; Workforce Committee is asking the Executive Committee to approve the framework as the general direction for </a:t>
                </a:r>
                <a:r>
                  <a:rPr lang="en-US" dirty="0" err="1">
                    <a:solidFill>
                      <a:srgbClr val="595959"/>
                    </a:solidFill>
                    <a:latin typeface="Proxima Nova" panose="020B0604020202020204" charset="0"/>
                  </a:rPr>
                  <a:t>ExceleRate</a:t>
                </a:r>
                <a:r>
                  <a:rPr lang="en-US" dirty="0">
                    <a:solidFill>
                      <a:srgbClr val="595959"/>
                    </a:solidFill>
                    <a:latin typeface="Proxima Nova" panose="020B0604020202020204" charset="0"/>
                  </a:rPr>
                  <a:t> changes to be implemented by the new state agency. </a:t>
                </a:r>
              </a:p>
              <a:p>
                <a:pPr marL="139700" indent="0"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595959"/>
                    </a:solidFill>
                    <a:latin typeface="Proxima Nova" panose="020B0604020202020204" charset="0"/>
                  </a:rPr>
                  <a:t>Approve “ExceleRate Illinois Revised Framework” (dated 3/2/23) as a roadmap for policy development  and implementation. </a:t>
                </a:r>
              </a:p>
              <a:p>
                <a:pPr marL="139700" indent="0"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595959"/>
                    </a:solidFill>
                    <a:latin typeface="Proxima Nova" panose="020B0604020202020204" charset="0"/>
                  </a:rPr>
                  <a:t>Approve as a roadmap to inform transition efforts through qualitative and quantitative data collected over the last few years through the pilot project, stakeholder engagement, and coordination.</a:t>
                </a:r>
              </a:p>
              <a:p>
                <a:pPr marL="139700" indent="0"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595959"/>
                    </a:solidFill>
                    <a:latin typeface="Proxima Nova" panose="020B0604020202020204" charset="0"/>
                  </a:rPr>
                  <a:t>*This action does not include approval of every standard as written.</a:t>
                </a:r>
              </a:p>
              <a:p>
                <a:pPr marL="139700" indent="0">
                  <a:spcAft>
                    <a:spcPts val="600"/>
                  </a:spcAft>
                  <a:buNone/>
                </a:pPr>
                <a:endParaRPr lang="en-US" dirty="0">
                  <a:latin typeface="Proxima Nova" panose="020B0604020202020204" charset="0"/>
                </a:endParaRPr>
              </a:p>
              <a:p>
                <a:pPr marL="139700" indent="0">
                  <a:spcAft>
                    <a:spcPts val="600"/>
                  </a:spcAft>
                  <a:buNone/>
                </a:pPr>
                <a:endParaRPr lang="en-US" dirty="0">
                  <a:latin typeface="Proxima Nova" panose="020B0604020202020204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403950A-DBBD-488C-B5C1-DF01A9DC8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4428" y="391755"/>
                <a:ext cx="7786889" cy="427146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4311600" y="4663217"/>
            <a:ext cx="4709558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86C7"/>
                </a:solidFill>
                <a:effectLst/>
                <a:uLnTx/>
                <a:uFillTx/>
                <a:latin typeface="Arial"/>
                <a:cs typeface="Arial"/>
                <a:sym typeface="Proxima Nova Extra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886C7"/>
              </a:solidFill>
              <a:effectLst/>
              <a:uLnTx/>
              <a:uFillTx/>
              <a:latin typeface="Arial"/>
              <a:cs typeface="Arial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497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627978" y="501706"/>
            <a:ext cx="7091824" cy="398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algn="ctr"/>
            <a:r>
              <a:rPr lang="en-US" sz="1800" dirty="0">
                <a:solidFill>
                  <a:srgbClr val="595959"/>
                </a:solidFill>
                <a:latin typeface="Proxima Nova" panose="020B0604020202020204" charset="0"/>
              </a:rPr>
              <a:t>Discussion</a:t>
            </a:r>
          </a:p>
          <a:p>
            <a:pPr marL="139700" algn="ctr">
              <a:spcAft>
                <a:spcPts val="600"/>
              </a:spcAft>
            </a:pPr>
            <a:r>
              <a:rPr lang="en-US" sz="1200" dirty="0">
                <a:solidFill>
                  <a:srgbClr val="595959"/>
                </a:solidFill>
                <a:latin typeface="Proxima Nova" panose="020B0604020202020204" charset="0"/>
              </a:rPr>
              <a:t>Christi Chadwick &amp; Bela Moté</a:t>
            </a:r>
            <a:r>
              <a:rPr lang="en-US" sz="1200" dirty="0">
                <a:solidFill>
                  <a:srgbClr val="595959"/>
                </a:solidFill>
                <a:latin typeface="Proxima Nov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Quality Committee Co-Chairs</a:t>
            </a:r>
            <a:endParaRPr lang="en-US" dirty="0">
              <a:latin typeface="Proxima Nova" panose="020B0604020202020204" charset="0"/>
            </a:endParaRPr>
          </a:p>
          <a:p>
            <a:pPr marL="139700">
              <a:spcBef>
                <a:spcPts val="600"/>
              </a:spcBef>
            </a:pPr>
            <a:r>
              <a:rPr lang="en-US" sz="1800" dirty="0">
                <a:solidFill>
                  <a:srgbClr val="595959"/>
                </a:solidFill>
                <a:latin typeface="Proxima Nova" panose="020B0604020202020204" charset="0"/>
              </a:rPr>
              <a:t>Questions or  comments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Proxima Nova" panose="020B0604020202020204" charset="0"/>
              </a:rPr>
              <a:t>on the framework</a:t>
            </a:r>
          </a:p>
          <a:p>
            <a:pPr marL="139700" indent="0">
              <a:spcAft>
                <a:spcPts val="600"/>
              </a:spcAft>
              <a:buNone/>
            </a:pPr>
            <a:endParaRPr lang="en-US" dirty="0">
              <a:latin typeface="Proxima Nova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lang="en" sz="36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4685525" y="4587025"/>
            <a:ext cx="4259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Proxima Nova Extrabold"/>
                <a:ea typeface="Proxima Nova Extrabold"/>
                <a:cs typeface="Proxima Nova Extrabold"/>
                <a:sym typeface="Proxima Nova Extrabold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1790A-216B-31D5-8B01-761EB069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97482"/>
            <a:ext cx="3198198" cy="21263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30300AA3AE040B7E5E2BDB3C3C7C8" ma:contentTypeVersion="4" ma:contentTypeDescription="Create a new document." ma:contentTypeScope="" ma:versionID="e618276e1c57933996e04b1371a73328">
  <xsd:schema xmlns:xsd="http://www.w3.org/2001/XMLSchema" xmlns:xs="http://www.w3.org/2001/XMLSchema" xmlns:p="http://schemas.microsoft.com/office/2006/metadata/properties" xmlns:ns2="9cdada5a-3338-4cf1-975b-ce1b37aca803" targetNamespace="http://schemas.microsoft.com/office/2006/metadata/properties" ma:root="true" ma:fieldsID="87c7dc56bc2b21e1b04b2f39a43041d0" ns2:_="">
    <xsd:import namespace="9cdada5a-3338-4cf1-975b-ce1b37aca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ada5a-3338-4cf1-975b-ce1b37aca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F79F2F-D3C1-4A50-9FA8-21769AC41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451D72-861F-4763-872C-981F2D633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dada5a-3338-4cf1-975b-ce1b37aca8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E9EA2-3FB4-44E0-A89A-4A81A48FD176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9cdada5a-3338-4cf1-975b-ce1b37aca803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396</Words>
  <Application>Microsoft Office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Proxima Nova Extrabold</vt:lpstr>
      <vt:lpstr>Cambria Math</vt:lpstr>
      <vt:lpstr>Proxima Nova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Layman, Tom</dc:creator>
  <cp:lastModifiedBy>Taylor Seal</cp:lastModifiedBy>
  <cp:revision>42</cp:revision>
  <cp:lastPrinted>2023-05-03T22:01:13Z</cp:lastPrinted>
  <dcterms:modified xsi:type="dcterms:W3CDTF">2024-02-05T18:20:22Z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0x01010086130300AA3AE040B7E5E2BDB3C3C7C8</vt:lpwstr>
  </property>
  <property fmtid="{D5CDD505-2E9C-101B-9397-08002B2CF9AE}" pid="3" name="ComplianceAssetId">
    <vt:lpwstr/>
  </property>
  <property fmtid="{D5CDD505-2E9C-101B-9397-08002B2CF9AE}" pid="4" name="MediaServiceImageTags">
    <vt:lpwstr/>
  </property>
</Properties>
</file>