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3" r:id="rId4"/>
  </p:sldMasterIdLst>
  <p:notesMasterIdLst>
    <p:notesMasterId r:id="rId30"/>
  </p:notesMasterIdLst>
  <p:sldIdLst>
    <p:sldId id="370" r:id="rId5"/>
    <p:sldId id="368" r:id="rId6"/>
    <p:sldId id="367" r:id="rId7"/>
    <p:sldId id="413" r:id="rId8"/>
    <p:sldId id="300" r:id="rId9"/>
    <p:sldId id="450" r:id="rId10"/>
    <p:sldId id="451" r:id="rId11"/>
    <p:sldId id="442" r:id="rId12"/>
    <p:sldId id="469" r:id="rId13"/>
    <p:sldId id="457" r:id="rId14"/>
    <p:sldId id="472" r:id="rId15"/>
    <p:sldId id="468" r:id="rId16"/>
    <p:sldId id="360" r:id="rId17"/>
    <p:sldId id="471" r:id="rId18"/>
    <p:sldId id="470" r:id="rId19"/>
    <p:sldId id="459" r:id="rId20"/>
    <p:sldId id="455" r:id="rId21"/>
    <p:sldId id="372" r:id="rId22"/>
    <p:sldId id="371" r:id="rId23"/>
    <p:sldId id="411" r:id="rId24"/>
    <p:sldId id="440" r:id="rId25"/>
    <p:sldId id="456" r:id="rId26"/>
    <p:sldId id="422" r:id="rId27"/>
    <p:sldId id="399" r:id="rId28"/>
    <p:sldId id="400" r:id="rId29"/>
  </p:sldIdLst>
  <p:sldSz cx="9144000" cy="5143500" type="screen16x9"/>
  <p:notesSz cx="7077075" cy="9363075"/>
  <p:embeddedFontLst>
    <p:embeddedFont>
      <p:font typeface="Trebuchet MS" panose="020B0603020202020204" pitchFamily="34" charset="0"/>
      <p:regular r:id="rId31"/>
      <p:bold r:id="rId32"/>
      <p:italic r:id="rId33"/>
      <p:boldItalic r:id="rId34"/>
    </p:embeddedFont>
    <p:embeddedFont>
      <p:font typeface="Wingdings 3" panose="05040102010807070707" pitchFamily="18" charset="2"/>
      <p:regular r:id="rId35"/>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16">
          <p15:clr>
            <a:srgbClr val="9AA0A6"/>
          </p15:clr>
        </p15:guide>
        <p15:guide id="2" orient="horz" pos="360">
          <p15:clr>
            <a:srgbClr val="9AA0A6"/>
          </p15:clr>
        </p15:guide>
        <p15:guide id="3" orient="horz" pos="1224">
          <p15:clr>
            <a:srgbClr val="9AA0A6"/>
          </p15:clr>
        </p15:guide>
        <p15:guide id="4" pos="936">
          <p15:clr>
            <a:srgbClr val="9AA0A6"/>
          </p15:clr>
        </p15:guide>
        <p15:guide id="5" orient="horz" pos="828">
          <p15:clr>
            <a:srgbClr val="9AA0A6"/>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B6BD58-B0E5-F86F-6DB7-A1147FFA9592}" name="Guest User" initials="GU" userId="S::urn:spo:anon#ce3f172c24577f722a4def8b407504ceac0f3d8f680f7e7be6ae1d12344a137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endy McCullough" initials="WM" lastIdx="64" clrIdx="0">
    <p:extLst>
      <p:ext uri="{19B8F6BF-5375-455C-9EA6-DF929625EA0E}">
        <p15:presenceInfo xmlns:p15="http://schemas.microsoft.com/office/powerpoint/2012/main" userId="c4dbb1a45c8dc3a9" providerId="Windows Live"/>
      </p:ext>
    </p:extLst>
  </p:cmAuthor>
  <p:cmAuthor id="2" name="Patten, Bethany" initials="PB" lastIdx="9" clrIdx="1">
    <p:extLst>
      <p:ext uri="{19B8F6BF-5375-455C-9EA6-DF929625EA0E}">
        <p15:presenceInfo xmlns:p15="http://schemas.microsoft.com/office/powerpoint/2012/main" userId="S::Bethany.Patten@Illinois.gov::7a3f20c9-a07e-44f3-b198-083001ac7147" providerId="AD"/>
      </p:ext>
    </p:extLst>
  </p:cmAuthor>
  <p:cmAuthor id="3" name="Ejeh, Shauna" initials="ES" lastIdx="16" clrIdx="2">
    <p:extLst>
      <p:ext uri="{19B8F6BF-5375-455C-9EA6-DF929625EA0E}">
        <p15:presenceInfo xmlns:p15="http://schemas.microsoft.com/office/powerpoint/2012/main" userId="S::shauna.ejeh@actforchildren.org::77ff3ab5-d8ed-441c-b028-f7b1976e38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316B267-E6FB-46B0-9B7B-9DF593BDE5C1}">
  <a:tblStyle styleId="{1316B267-E6FB-46B0-9B7B-9DF593BDE5C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68" y="48"/>
      </p:cViewPr>
      <p:guideLst>
        <p:guide pos="216"/>
        <p:guide orient="horz" pos="360"/>
        <p:guide orient="horz" pos="1224"/>
        <p:guide pos="936"/>
        <p:guide orient="horz" pos="8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font" Target="fonts/font4.fntdata"/><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2.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font" Target="fonts/font5.fntdata"/><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3.fntdata"/><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dy McCullough" userId="c4dbb1a45c8dc3a9" providerId="LiveId" clId="{E441408A-79AD-4BAC-9517-B01519CA3578}"/>
    <pc:docChg chg="undo custSel delSld modSld sldOrd">
      <pc:chgData name="Wendy McCullough" userId="c4dbb1a45c8dc3a9" providerId="LiveId" clId="{E441408A-79AD-4BAC-9517-B01519CA3578}" dt="2023-09-26T15:22:30.630" v="480" actId="20577"/>
      <pc:docMkLst>
        <pc:docMk/>
      </pc:docMkLst>
      <pc:sldChg chg="modSp mod">
        <pc:chgData name="Wendy McCullough" userId="c4dbb1a45c8dc3a9" providerId="LiveId" clId="{E441408A-79AD-4BAC-9517-B01519CA3578}" dt="2023-09-26T15:22:30.630" v="480" actId="20577"/>
        <pc:sldMkLst>
          <pc:docMk/>
          <pc:sldMk cId="1123894513" sldId="300"/>
        </pc:sldMkLst>
        <pc:spChg chg="mod">
          <ac:chgData name="Wendy McCullough" userId="c4dbb1a45c8dc3a9" providerId="LiveId" clId="{E441408A-79AD-4BAC-9517-B01519CA3578}" dt="2023-09-26T15:22:30.630" v="480" actId="20577"/>
          <ac:spMkLst>
            <pc:docMk/>
            <pc:sldMk cId="1123894513" sldId="300"/>
            <ac:spMk id="4" creationId="{4E393D3D-100C-70BF-5093-7A879086932C}"/>
          </ac:spMkLst>
        </pc:spChg>
      </pc:sldChg>
      <pc:sldChg chg="modSp mod ord">
        <pc:chgData name="Wendy McCullough" userId="c4dbb1a45c8dc3a9" providerId="LiveId" clId="{E441408A-79AD-4BAC-9517-B01519CA3578}" dt="2023-09-26T15:22:13.404" v="472"/>
        <pc:sldMkLst>
          <pc:docMk/>
          <pc:sldMk cId="1465733698" sldId="360"/>
        </pc:sldMkLst>
        <pc:spChg chg="mod">
          <ac:chgData name="Wendy McCullough" userId="c4dbb1a45c8dc3a9" providerId="LiveId" clId="{E441408A-79AD-4BAC-9517-B01519CA3578}" dt="2023-09-19T21:16:52.129" v="368" actId="20577"/>
          <ac:spMkLst>
            <pc:docMk/>
            <pc:sldMk cId="1465733698" sldId="360"/>
            <ac:spMk id="3" creationId="{7C49D077-01D4-0997-DB14-F28B04B91BE0}"/>
          </ac:spMkLst>
        </pc:spChg>
        <pc:spChg chg="mod">
          <ac:chgData name="Wendy McCullough" userId="c4dbb1a45c8dc3a9" providerId="LiveId" clId="{E441408A-79AD-4BAC-9517-B01519CA3578}" dt="2023-09-19T21:12:03.756" v="238" actId="6549"/>
          <ac:spMkLst>
            <pc:docMk/>
            <pc:sldMk cId="1465733698" sldId="360"/>
            <ac:spMk id="5" creationId="{9A51533B-A499-E487-7150-AE1E5482C611}"/>
          </ac:spMkLst>
        </pc:spChg>
      </pc:sldChg>
      <pc:sldChg chg="modSp mod">
        <pc:chgData name="Wendy McCullough" userId="c4dbb1a45c8dc3a9" providerId="LiveId" clId="{E441408A-79AD-4BAC-9517-B01519CA3578}" dt="2023-09-19T21:07:51.798" v="16" actId="5793"/>
        <pc:sldMkLst>
          <pc:docMk/>
          <pc:sldMk cId="4018904099" sldId="442"/>
        </pc:sldMkLst>
        <pc:spChg chg="mod">
          <ac:chgData name="Wendy McCullough" userId="c4dbb1a45c8dc3a9" providerId="LiveId" clId="{E441408A-79AD-4BAC-9517-B01519CA3578}" dt="2023-09-19T21:07:51.798" v="16" actId="5793"/>
          <ac:spMkLst>
            <pc:docMk/>
            <pc:sldMk cId="4018904099" sldId="442"/>
            <ac:spMk id="6" creationId="{2507DE8C-79B5-BBF4-4458-7B79880518FB}"/>
          </ac:spMkLst>
        </pc:spChg>
      </pc:sldChg>
      <pc:sldChg chg="del">
        <pc:chgData name="Wendy McCullough" userId="c4dbb1a45c8dc3a9" providerId="LiveId" clId="{E441408A-79AD-4BAC-9517-B01519CA3578}" dt="2023-09-18T13:28:21.961" v="0" actId="47"/>
        <pc:sldMkLst>
          <pc:docMk/>
          <pc:sldMk cId="524809510" sldId="445"/>
        </pc:sldMkLst>
      </pc:sldChg>
      <pc:sldChg chg="modSp mod">
        <pc:chgData name="Wendy McCullough" userId="c4dbb1a45c8dc3a9" providerId="LiveId" clId="{E441408A-79AD-4BAC-9517-B01519CA3578}" dt="2023-09-19T21:42:59.422" v="449" actId="20577"/>
        <pc:sldMkLst>
          <pc:docMk/>
          <pc:sldMk cId="1410334465" sldId="455"/>
        </pc:sldMkLst>
        <pc:spChg chg="mod">
          <ac:chgData name="Wendy McCullough" userId="c4dbb1a45c8dc3a9" providerId="LiveId" clId="{E441408A-79AD-4BAC-9517-B01519CA3578}" dt="2023-09-19T21:42:59.422" v="449" actId="20577"/>
          <ac:spMkLst>
            <pc:docMk/>
            <pc:sldMk cId="1410334465" sldId="455"/>
            <ac:spMk id="4" creationId="{4E393D3D-100C-70BF-5093-7A879086932C}"/>
          </ac:spMkLst>
        </pc:spChg>
      </pc:sldChg>
      <pc:sldChg chg="modSp mod">
        <pc:chgData name="Wendy McCullough" userId="c4dbb1a45c8dc3a9" providerId="LiveId" clId="{E441408A-79AD-4BAC-9517-B01519CA3578}" dt="2023-09-19T21:09:36.803" v="86" actId="403"/>
        <pc:sldMkLst>
          <pc:docMk/>
          <pc:sldMk cId="3796931532" sldId="457"/>
        </pc:sldMkLst>
        <pc:spChg chg="mod">
          <ac:chgData name="Wendy McCullough" userId="c4dbb1a45c8dc3a9" providerId="LiveId" clId="{E441408A-79AD-4BAC-9517-B01519CA3578}" dt="2023-09-19T21:09:36.803" v="86" actId="403"/>
          <ac:spMkLst>
            <pc:docMk/>
            <pc:sldMk cId="3796931532" sldId="457"/>
            <ac:spMk id="2" creationId="{4228DFB7-3089-43D9-5019-333370948625}"/>
          </ac:spMkLst>
        </pc:spChg>
        <pc:spChg chg="mod">
          <ac:chgData name="Wendy McCullough" userId="c4dbb1a45c8dc3a9" providerId="LiveId" clId="{E441408A-79AD-4BAC-9517-B01519CA3578}" dt="2023-09-19T21:09:26.402" v="80" actId="1076"/>
          <ac:spMkLst>
            <pc:docMk/>
            <pc:sldMk cId="3796931532" sldId="457"/>
            <ac:spMk id="3" creationId="{C360A9B5-2C8F-7108-79FE-2F0390A084FD}"/>
          </ac:spMkLst>
        </pc:spChg>
      </pc:sldChg>
      <pc:sldChg chg="modSp mod ord">
        <pc:chgData name="Wendy McCullough" userId="c4dbb1a45c8dc3a9" providerId="LiveId" clId="{E441408A-79AD-4BAC-9517-B01519CA3578}" dt="2023-09-19T21:42:22.994" v="370"/>
        <pc:sldMkLst>
          <pc:docMk/>
          <pc:sldMk cId="799341910" sldId="459"/>
        </pc:sldMkLst>
        <pc:spChg chg="mod">
          <ac:chgData name="Wendy McCullough" userId="c4dbb1a45c8dc3a9" providerId="LiveId" clId="{E441408A-79AD-4BAC-9517-B01519CA3578}" dt="2023-09-19T21:13:55.423" v="340" actId="20577"/>
          <ac:spMkLst>
            <pc:docMk/>
            <pc:sldMk cId="799341910" sldId="459"/>
            <ac:spMk id="2" creationId="{B156999B-E468-09CB-609C-B6980A731402}"/>
          </ac:spMkLst>
        </pc:spChg>
        <pc:spChg chg="mod">
          <ac:chgData name="Wendy McCullough" userId="c4dbb1a45c8dc3a9" providerId="LiveId" clId="{E441408A-79AD-4BAC-9517-B01519CA3578}" dt="2023-09-19T21:15:02.252" v="357" actId="1076"/>
          <ac:spMkLst>
            <pc:docMk/>
            <pc:sldMk cId="799341910" sldId="459"/>
            <ac:spMk id="6" creationId="{B810C6BC-1FC4-B4E6-030B-DA4F272264ED}"/>
          </ac:spMkLst>
        </pc:spChg>
      </pc:sldChg>
      <pc:sldChg chg="modSp mod">
        <pc:chgData name="Wendy McCullough" userId="c4dbb1a45c8dc3a9" providerId="LiveId" clId="{E441408A-79AD-4BAC-9517-B01519CA3578}" dt="2023-09-26T15:12:37.970" v="470" actId="20577"/>
        <pc:sldMkLst>
          <pc:docMk/>
          <pc:sldMk cId="375169000" sldId="468"/>
        </pc:sldMkLst>
        <pc:spChg chg="mod">
          <ac:chgData name="Wendy McCullough" userId="c4dbb1a45c8dc3a9" providerId="LiveId" clId="{E441408A-79AD-4BAC-9517-B01519CA3578}" dt="2023-09-26T15:12:37.970" v="470" actId="20577"/>
          <ac:spMkLst>
            <pc:docMk/>
            <pc:sldMk cId="375169000" sldId="468"/>
            <ac:spMk id="3" creationId="{7C49D077-01D4-0997-DB14-F28B04B91BE0}"/>
          </ac:spMkLst>
        </pc:spChg>
        <pc:spChg chg="mod">
          <ac:chgData name="Wendy McCullough" userId="c4dbb1a45c8dc3a9" providerId="LiveId" clId="{E441408A-79AD-4BAC-9517-B01519CA3578}" dt="2023-09-26T15:08:57.445" v="469" actId="20577"/>
          <ac:spMkLst>
            <pc:docMk/>
            <pc:sldMk cId="375169000" sldId="468"/>
            <ac:spMk id="7" creationId="{1A41DCF2-D1CA-3A1C-5038-77993CFD6A68}"/>
          </ac:spMkLst>
        </pc:spChg>
      </pc:sldChg>
      <pc:sldChg chg="modSp mod">
        <pc:chgData name="Wendy McCullough" userId="c4dbb1a45c8dc3a9" providerId="LiveId" clId="{E441408A-79AD-4BAC-9517-B01519CA3578}" dt="2023-09-19T21:08:54.544" v="66" actId="14100"/>
        <pc:sldMkLst>
          <pc:docMk/>
          <pc:sldMk cId="350570488" sldId="469"/>
        </pc:sldMkLst>
        <pc:spChg chg="mod">
          <ac:chgData name="Wendy McCullough" userId="c4dbb1a45c8dc3a9" providerId="LiveId" clId="{E441408A-79AD-4BAC-9517-B01519CA3578}" dt="2023-09-19T21:08:54.544" v="66" actId="14100"/>
          <ac:spMkLst>
            <pc:docMk/>
            <pc:sldMk cId="350570488" sldId="469"/>
            <ac:spMk id="25" creationId="{B3089314-ABAE-B3E9-A0B9-941020332A3C}"/>
          </ac:spMkLst>
        </pc:spChg>
      </pc:sldChg>
      <pc:sldChg chg="modSp mod">
        <pc:chgData name="Wendy McCullough" userId="c4dbb1a45c8dc3a9" providerId="LiveId" clId="{E441408A-79AD-4BAC-9517-B01519CA3578}" dt="2023-09-19T21:13:28.280" v="318" actId="948"/>
        <pc:sldMkLst>
          <pc:docMk/>
          <pc:sldMk cId="1079213865" sldId="470"/>
        </pc:sldMkLst>
        <pc:spChg chg="mod">
          <ac:chgData name="Wendy McCullough" userId="c4dbb1a45c8dc3a9" providerId="LiveId" clId="{E441408A-79AD-4BAC-9517-B01519CA3578}" dt="2023-09-19T21:13:28.280" v="318" actId="948"/>
          <ac:spMkLst>
            <pc:docMk/>
            <pc:sldMk cId="1079213865" sldId="470"/>
            <ac:spMk id="3" creationId="{5430A7E2-B9F5-3E26-1EE5-D29AFD9A2BF7}"/>
          </ac:spMkLst>
        </pc:spChg>
      </pc:sldChg>
      <pc:sldChg chg="modSp mod">
        <pc:chgData name="Wendy McCullough" userId="c4dbb1a45c8dc3a9" providerId="LiveId" clId="{E441408A-79AD-4BAC-9517-B01519CA3578}" dt="2023-09-19T21:12:34.676" v="261" actId="14100"/>
        <pc:sldMkLst>
          <pc:docMk/>
          <pc:sldMk cId="3519849587" sldId="471"/>
        </pc:sldMkLst>
        <pc:grpChg chg="mod">
          <ac:chgData name="Wendy McCullough" userId="c4dbb1a45c8dc3a9" providerId="LiveId" clId="{E441408A-79AD-4BAC-9517-B01519CA3578}" dt="2023-09-19T21:12:34.676" v="261" actId="14100"/>
          <ac:grpSpMkLst>
            <pc:docMk/>
            <pc:sldMk cId="3519849587" sldId="471"/>
            <ac:grpSpMk id="21" creationId="{0A1D4929-D338-0A68-E97C-6189661C441B}"/>
          </ac:grpSpMkLst>
        </pc:grpChg>
        <pc:cxnChg chg="mod">
          <ac:chgData name="Wendy McCullough" userId="c4dbb1a45c8dc3a9" providerId="LiveId" clId="{E441408A-79AD-4BAC-9517-B01519CA3578}" dt="2023-09-19T21:12:26.414" v="246" actId="14100"/>
          <ac:cxnSpMkLst>
            <pc:docMk/>
            <pc:sldMk cId="3519849587" sldId="471"/>
            <ac:cxnSpMk id="18" creationId="{A3F3A095-5BE7-CAA8-101E-754F955EC34A}"/>
          </ac:cxnSpMkLst>
        </pc:cxnChg>
        <pc:cxnChg chg="mod">
          <ac:chgData name="Wendy McCullough" userId="c4dbb1a45c8dc3a9" providerId="LiveId" clId="{E441408A-79AD-4BAC-9517-B01519CA3578}" dt="2023-09-19T21:12:17.945" v="244" actId="14100"/>
          <ac:cxnSpMkLst>
            <pc:docMk/>
            <pc:sldMk cId="3519849587" sldId="471"/>
            <ac:cxnSpMk id="19" creationId="{98C991D3-738E-A4DF-8A24-82C8E33FAC32}"/>
          </ac:cxnSpMkLst>
        </pc:cxnChg>
      </pc:sldChg>
      <pc:sldChg chg="addSp modSp mod">
        <pc:chgData name="Wendy McCullough" userId="c4dbb1a45c8dc3a9" providerId="LiveId" clId="{E441408A-79AD-4BAC-9517-B01519CA3578}" dt="2023-09-21T18:58:09.649" v="465" actId="6549"/>
        <pc:sldMkLst>
          <pc:docMk/>
          <pc:sldMk cId="241195475" sldId="472"/>
        </pc:sldMkLst>
        <pc:spChg chg="mod">
          <ac:chgData name="Wendy McCullough" userId="c4dbb1a45c8dc3a9" providerId="LiveId" clId="{E441408A-79AD-4BAC-9517-B01519CA3578}" dt="2023-09-21T18:58:09.649" v="465" actId="6549"/>
          <ac:spMkLst>
            <pc:docMk/>
            <pc:sldMk cId="241195475" sldId="472"/>
            <ac:spMk id="6" creationId="{81C53419-D69D-0A8B-10CA-A736BEAE2953}"/>
          </ac:spMkLst>
        </pc:spChg>
        <pc:grpChg chg="add mod">
          <ac:chgData name="Wendy McCullough" userId="c4dbb1a45c8dc3a9" providerId="LiveId" clId="{E441408A-79AD-4BAC-9517-B01519CA3578}" dt="2023-09-21T18:57:55.621" v="450"/>
          <ac:grpSpMkLst>
            <pc:docMk/>
            <pc:sldMk cId="241195475" sldId="472"/>
            <ac:grpSpMk id="2" creationId="{E08D2442-0F65-72E6-BA29-8306F554BD2D}"/>
          </ac:grpSpMkLst>
        </pc:grpChg>
        <pc:cxnChg chg="mod">
          <ac:chgData name="Wendy McCullough" userId="c4dbb1a45c8dc3a9" providerId="LiveId" clId="{E441408A-79AD-4BAC-9517-B01519CA3578}" dt="2023-09-21T18:57:55.621" v="450"/>
          <ac:cxnSpMkLst>
            <pc:docMk/>
            <pc:sldMk cId="241195475" sldId="472"/>
            <ac:cxnSpMk id="7" creationId="{FDCD2907-1F6D-7E9B-2FD5-133C91D9FD08}"/>
          </ac:cxnSpMkLst>
        </pc:cxnChg>
        <pc:cxnChg chg="mod">
          <ac:chgData name="Wendy McCullough" userId="c4dbb1a45c8dc3a9" providerId="LiveId" clId="{E441408A-79AD-4BAC-9517-B01519CA3578}" dt="2023-09-21T18:57:55.621" v="450"/>
          <ac:cxnSpMkLst>
            <pc:docMk/>
            <pc:sldMk cId="241195475" sldId="472"/>
            <ac:cxnSpMk id="10" creationId="{B32A175F-A224-7E55-FBBF-BE0A86A31039}"/>
          </ac:cxnSpMkLst>
        </pc:cxnChg>
      </pc:sldChg>
    </pc:docChg>
  </pc:docChgLst>
  <pc:docChgLst>
    <pc:chgData name="Guest User" providerId="Windows Live" clId="Web-{A9FC4A46-423F-4F33-828B-1AE7AE851CDF}"/>
    <pc:docChg chg="modSld">
      <pc:chgData name="Guest User" userId="" providerId="Windows Live" clId="Web-{A9FC4A46-423F-4F33-828B-1AE7AE851CDF}" dt="2023-09-19T18:55:35.785" v="8" actId="20577"/>
      <pc:docMkLst>
        <pc:docMk/>
      </pc:docMkLst>
      <pc:sldChg chg="modSp">
        <pc:chgData name="Guest User" userId="" providerId="Windows Live" clId="Web-{A9FC4A46-423F-4F33-828B-1AE7AE851CDF}" dt="2023-09-19T18:55:35.785" v="8" actId="20577"/>
        <pc:sldMkLst>
          <pc:docMk/>
          <pc:sldMk cId="799341910" sldId="459"/>
        </pc:sldMkLst>
        <pc:spChg chg="mod">
          <ac:chgData name="Guest User" userId="" providerId="Windows Live" clId="Web-{A9FC4A46-423F-4F33-828B-1AE7AE851CDF}" dt="2023-09-19T18:55:35.785" v="8" actId="20577"/>
          <ac:spMkLst>
            <pc:docMk/>
            <pc:sldMk cId="799341910" sldId="459"/>
            <ac:spMk id="3" creationId="{148877B6-D062-9595-0AF1-CBDAA3E7CA1F}"/>
          </ac:spMkLst>
        </pc:spChg>
      </pc:sldChg>
      <pc:sldChg chg="modSp">
        <pc:chgData name="Guest User" userId="" providerId="Windows Live" clId="Web-{A9FC4A46-423F-4F33-828B-1AE7AE851CDF}" dt="2023-09-19T18:13:21.781" v="3" actId="20577"/>
        <pc:sldMkLst>
          <pc:docMk/>
          <pc:sldMk cId="3388970178" sldId="467"/>
        </pc:sldMkLst>
        <pc:spChg chg="mod">
          <ac:chgData name="Guest User" userId="" providerId="Windows Live" clId="Web-{A9FC4A46-423F-4F33-828B-1AE7AE851CDF}" dt="2023-09-19T18:10:59.527" v="1" actId="20577"/>
          <ac:spMkLst>
            <pc:docMk/>
            <pc:sldMk cId="3388970178" sldId="467"/>
            <ac:spMk id="7" creationId="{8FFCD283-6442-D8D5-8D47-F2FCFB081CF3}"/>
          </ac:spMkLst>
        </pc:spChg>
        <pc:spChg chg="mod">
          <ac:chgData name="Guest User" userId="" providerId="Windows Live" clId="Web-{A9FC4A46-423F-4F33-828B-1AE7AE851CDF}" dt="2023-09-19T18:13:21.781" v="3" actId="20577"/>
          <ac:spMkLst>
            <pc:docMk/>
            <pc:sldMk cId="3388970178" sldId="467"/>
            <ac:spMk id="8" creationId="{F6CBC09B-95E5-29C1-8C6E-51C54F3FAE06}"/>
          </ac:spMkLst>
        </pc:spChg>
      </pc:sldChg>
    </pc:docChg>
  </pc:docChgLst>
  <pc:docChgLst>
    <pc:chgData name="Guest User" providerId="Windows Live" clId="Web-{7483C0AE-FEB0-443A-AAC0-2A05BD4A76B8}"/>
    <pc:docChg chg="modSld sldOrd">
      <pc:chgData name="Guest User" userId="" providerId="Windows Live" clId="Web-{7483C0AE-FEB0-443A-AAC0-2A05BD4A76B8}" dt="2023-09-19T21:27:49.429" v="94" actId="20577"/>
      <pc:docMkLst>
        <pc:docMk/>
      </pc:docMkLst>
      <pc:sldChg chg="modSp">
        <pc:chgData name="Guest User" userId="" providerId="Windows Live" clId="Web-{7483C0AE-FEB0-443A-AAC0-2A05BD4A76B8}" dt="2023-09-19T21:27:49.429" v="94" actId="20577"/>
        <pc:sldMkLst>
          <pc:docMk/>
          <pc:sldMk cId="1123894513" sldId="300"/>
        </pc:sldMkLst>
        <pc:spChg chg="mod">
          <ac:chgData name="Guest User" userId="" providerId="Windows Live" clId="Web-{7483C0AE-FEB0-443A-AAC0-2A05BD4A76B8}" dt="2023-09-19T21:27:49.429" v="94" actId="20577"/>
          <ac:spMkLst>
            <pc:docMk/>
            <pc:sldMk cId="1123894513" sldId="300"/>
            <ac:spMk id="4" creationId="{4E393D3D-100C-70BF-5093-7A879086932C}"/>
          </ac:spMkLst>
        </pc:spChg>
      </pc:sldChg>
      <pc:sldChg chg="modSp ord">
        <pc:chgData name="Guest User" userId="" providerId="Windows Live" clId="Web-{7483C0AE-FEB0-443A-AAC0-2A05BD4A76B8}" dt="2023-09-19T21:23:09" v="75" actId="20577"/>
        <pc:sldMkLst>
          <pc:docMk/>
          <pc:sldMk cId="1410334465" sldId="455"/>
        </pc:sldMkLst>
        <pc:spChg chg="mod">
          <ac:chgData name="Guest User" userId="" providerId="Windows Live" clId="Web-{7483C0AE-FEB0-443A-AAC0-2A05BD4A76B8}" dt="2023-09-19T21:23:09" v="75" actId="20577"/>
          <ac:spMkLst>
            <pc:docMk/>
            <pc:sldMk cId="1410334465" sldId="455"/>
            <ac:spMk id="4" creationId="{4E393D3D-100C-70BF-5093-7A879086932C}"/>
          </ac:spMkLst>
        </pc:spChg>
      </pc:sldChg>
    </pc:docChg>
  </pc:docChgLst>
  <pc:docChgLst>
    <pc:chgData name="Guest User" providerId="Windows Live" clId="Web-{3C35A2DB-B907-4BE1-8A72-BA49BF0FA5FB}"/>
    <pc:docChg chg="addSld delSld modSld sldOrd">
      <pc:chgData name="Guest User" userId="" providerId="Windows Live" clId="Web-{3C35A2DB-B907-4BE1-8A72-BA49BF0FA5FB}" dt="2023-09-19T20:47:04.467" v="1346" actId="20577"/>
      <pc:docMkLst>
        <pc:docMk/>
      </pc:docMkLst>
      <pc:sldChg chg="modSp">
        <pc:chgData name="Guest User" userId="" providerId="Windows Live" clId="Web-{3C35A2DB-B907-4BE1-8A72-BA49BF0FA5FB}" dt="2023-09-19T20:39:48.375" v="1256" actId="20577"/>
        <pc:sldMkLst>
          <pc:docMk/>
          <pc:sldMk cId="1123894513" sldId="300"/>
        </pc:sldMkLst>
        <pc:spChg chg="mod">
          <ac:chgData name="Guest User" userId="" providerId="Windows Live" clId="Web-{3C35A2DB-B907-4BE1-8A72-BA49BF0FA5FB}" dt="2023-09-19T20:39:48.375" v="1256" actId="20577"/>
          <ac:spMkLst>
            <pc:docMk/>
            <pc:sldMk cId="1123894513" sldId="300"/>
            <ac:spMk id="4" creationId="{4E393D3D-100C-70BF-5093-7A879086932C}"/>
          </ac:spMkLst>
        </pc:spChg>
      </pc:sldChg>
      <pc:sldChg chg="delSp modSp del">
        <pc:chgData name="Guest User" userId="" providerId="Windows Live" clId="Web-{3C35A2DB-B907-4BE1-8A72-BA49BF0FA5FB}" dt="2023-09-19T20:26:06.084" v="1188"/>
        <pc:sldMkLst>
          <pc:docMk/>
          <pc:sldMk cId="1648646404" sldId="359"/>
        </pc:sldMkLst>
        <pc:spChg chg="del">
          <ac:chgData name="Guest User" userId="" providerId="Windows Live" clId="Web-{3C35A2DB-B907-4BE1-8A72-BA49BF0FA5FB}" dt="2023-09-19T19:28:40.476" v="490"/>
          <ac:spMkLst>
            <pc:docMk/>
            <pc:sldMk cId="1648646404" sldId="359"/>
            <ac:spMk id="8" creationId="{B90C6960-7149-5545-537D-280AE5A6A2D8}"/>
          </ac:spMkLst>
        </pc:spChg>
        <pc:spChg chg="del">
          <ac:chgData name="Guest User" userId="" providerId="Windows Live" clId="Web-{3C35A2DB-B907-4BE1-8A72-BA49BF0FA5FB}" dt="2023-09-19T19:28:37.179" v="488"/>
          <ac:spMkLst>
            <pc:docMk/>
            <pc:sldMk cId="1648646404" sldId="359"/>
            <ac:spMk id="9" creationId="{F69EFA7E-4349-37E3-E355-B73601914BB8}"/>
          </ac:spMkLst>
        </pc:spChg>
        <pc:spChg chg="mod">
          <ac:chgData name="Guest User" userId="" providerId="Windows Live" clId="Web-{3C35A2DB-B907-4BE1-8A72-BA49BF0FA5FB}" dt="2023-09-19T19:28:48.492" v="492" actId="20577"/>
          <ac:spMkLst>
            <pc:docMk/>
            <pc:sldMk cId="1648646404" sldId="359"/>
            <ac:spMk id="11" creationId="{C4844581-7A98-C19F-8175-3BFBD84D194A}"/>
          </ac:spMkLst>
        </pc:spChg>
        <pc:spChg chg="del">
          <ac:chgData name="Guest User" userId="" providerId="Windows Live" clId="Web-{3C35A2DB-B907-4BE1-8A72-BA49BF0FA5FB}" dt="2023-09-19T19:28:38.851" v="489"/>
          <ac:spMkLst>
            <pc:docMk/>
            <pc:sldMk cId="1648646404" sldId="359"/>
            <ac:spMk id="12" creationId="{B2698FCE-54FC-72EC-951B-984B060E46AF}"/>
          </ac:spMkLst>
        </pc:spChg>
      </pc:sldChg>
      <pc:sldChg chg="addSp modSp">
        <pc:chgData name="Guest User" userId="" providerId="Windows Live" clId="Web-{3C35A2DB-B907-4BE1-8A72-BA49BF0FA5FB}" dt="2023-09-19T20:47:04.467" v="1346" actId="20577"/>
        <pc:sldMkLst>
          <pc:docMk/>
          <pc:sldMk cId="1465733698" sldId="360"/>
        </pc:sldMkLst>
        <pc:spChg chg="mod">
          <ac:chgData name="Guest User" userId="" providerId="Windows Live" clId="Web-{3C35A2DB-B907-4BE1-8A72-BA49BF0FA5FB}" dt="2023-09-19T20:36:08.665" v="1217" actId="20577"/>
          <ac:spMkLst>
            <pc:docMk/>
            <pc:sldMk cId="1465733698" sldId="360"/>
            <ac:spMk id="3" creationId="{7C49D077-01D4-0997-DB14-F28B04B91BE0}"/>
          </ac:spMkLst>
        </pc:spChg>
        <pc:spChg chg="add mod">
          <ac:chgData name="Guest User" userId="" providerId="Windows Live" clId="Web-{3C35A2DB-B907-4BE1-8A72-BA49BF0FA5FB}" dt="2023-09-19T20:47:04.467" v="1346" actId="20577"/>
          <ac:spMkLst>
            <pc:docMk/>
            <pc:sldMk cId="1465733698" sldId="360"/>
            <ac:spMk id="5" creationId="{9A51533B-A499-E487-7150-AE1E5482C611}"/>
          </ac:spMkLst>
        </pc:spChg>
      </pc:sldChg>
      <pc:sldChg chg="modSp">
        <pc:chgData name="Guest User" userId="" providerId="Windows Live" clId="Web-{3C35A2DB-B907-4BE1-8A72-BA49BF0FA5FB}" dt="2023-09-19T19:27:35.958" v="486"/>
        <pc:sldMkLst>
          <pc:docMk/>
          <pc:sldMk cId="2767710606" sldId="413"/>
        </pc:sldMkLst>
        <pc:graphicFrameChg chg="mod modGraphic">
          <ac:chgData name="Guest User" userId="" providerId="Windows Live" clId="Web-{3C35A2DB-B907-4BE1-8A72-BA49BF0FA5FB}" dt="2023-09-19T19:27:35.958" v="486"/>
          <ac:graphicFrameMkLst>
            <pc:docMk/>
            <pc:sldMk cId="2767710606" sldId="413"/>
            <ac:graphicFrameMk id="6" creationId="{E8DE3E5D-A28C-4141-8B19-D3A4649DE3B5}"/>
          </ac:graphicFrameMkLst>
        </pc:graphicFrameChg>
      </pc:sldChg>
      <pc:sldChg chg="del">
        <pc:chgData name="Guest User" userId="" providerId="Windows Live" clId="Web-{3C35A2DB-B907-4BE1-8A72-BA49BF0FA5FB}" dt="2023-09-19T19:45:01.883" v="499"/>
        <pc:sldMkLst>
          <pc:docMk/>
          <pc:sldMk cId="882545172" sldId="453"/>
        </pc:sldMkLst>
      </pc:sldChg>
      <pc:sldChg chg="delSp modSp">
        <pc:chgData name="Guest User" userId="" providerId="Windows Live" clId="Web-{3C35A2DB-B907-4BE1-8A72-BA49BF0FA5FB}" dt="2023-09-19T19:24:44.499" v="376" actId="20577"/>
        <pc:sldMkLst>
          <pc:docMk/>
          <pc:sldMk cId="1410334465" sldId="455"/>
        </pc:sldMkLst>
        <pc:spChg chg="del mod">
          <ac:chgData name="Guest User" userId="" providerId="Windows Live" clId="Web-{3C35A2DB-B907-4BE1-8A72-BA49BF0FA5FB}" dt="2023-09-19T19:07:05.138" v="82"/>
          <ac:spMkLst>
            <pc:docMk/>
            <pc:sldMk cId="1410334465" sldId="455"/>
            <ac:spMk id="3" creationId="{D0F7EE1C-732E-762E-6DF8-7F42DEBE227B}"/>
          </ac:spMkLst>
        </pc:spChg>
        <pc:spChg chg="mod">
          <ac:chgData name="Guest User" userId="" providerId="Windows Live" clId="Web-{3C35A2DB-B907-4BE1-8A72-BA49BF0FA5FB}" dt="2023-09-19T19:24:44.499" v="376" actId="20577"/>
          <ac:spMkLst>
            <pc:docMk/>
            <pc:sldMk cId="1410334465" sldId="455"/>
            <ac:spMk id="4" creationId="{4E393D3D-100C-70BF-5093-7A879086932C}"/>
          </ac:spMkLst>
        </pc:spChg>
      </pc:sldChg>
      <pc:sldChg chg="delSp">
        <pc:chgData name="Guest User" userId="" providerId="Windows Live" clId="Web-{3C35A2DB-B907-4BE1-8A72-BA49BF0FA5FB}" dt="2023-09-19T19:46:23.822" v="509"/>
        <pc:sldMkLst>
          <pc:docMk/>
          <pc:sldMk cId="3845082268" sldId="456"/>
        </pc:sldMkLst>
        <pc:grpChg chg="del">
          <ac:chgData name="Guest User" userId="" providerId="Windows Live" clId="Web-{3C35A2DB-B907-4BE1-8A72-BA49BF0FA5FB}" dt="2023-09-19T19:46:23.822" v="509"/>
          <ac:grpSpMkLst>
            <pc:docMk/>
            <pc:sldMk cId="3845082268" sldId="456"/>
            <ac:grpSpMk id="4" creationId="{E6FA4D5D-5989-2D78-7FE7-4C6CE124D14F}"/>
          </ac:grpSpMkLst>
        </pc:grpChg>
      </pc:sldChg>
      <pc:sldChg chg="delSp modSp">
        <pc:chgData name="Guest User" userId="" providerId="Windows Live" clId="Web-{3C35A2DB-B907-4BE1-8A72-BA49BF0FA5FB}" dt="2023-09-19T20:07:27.971" v="897" actId="20577"/>
        <pc:sldMkLst>
          <pc:docMk/>
          <pc:sldMk cId="3796931532" sldId="457"/>
        </pc:sldMkLst>
        <pc:spChg chg="mod">
          <ac:chgData name="Guest User" userId="" providerId="Windows Live" clId="Web-{3C35A2DB-B907-4BE1-8A72-BA49BF0FA5FB}" dt="2023-09-19T20:07:27.971" v="897" actId="20577"/>
          <ac:spMkLst>
            <pc:docMk/>
            <pc:sldMk cId="3796931532" sldId="457"/>
            <ac:spMk id="3" creationId="{C360A9B5-2C8F-7108-79FE-2F0390A084FD}"/>
          </ac:spMkLst>
        </pc:spChg>
        <pc:spChg chg="del">
          <ac:chgData name="Guest User" userId="" providerId="Windows Live" clId="Web-{3C35A2DB-B907-4BE1-8A72-BA49BF0FA5FB}" dt="2023-09-19T19:55:41.621" v="793"/>
          <ac:spMkLst>
            <pc:docMk/>
            <pc:sldMk cId="3796931532" sldId="457"/>
            <ac:spMk id="14" creationId="{F5B3F118-57D6-D22D-3E37-1E0AB93AF621}"/>
          </ac:spMkLst>
        </pc:spChg>
      </pc:sldChg>
      <pc:sldChg chg="delSp modSp">
        <pc:chgData name="Guest User" userId="" providerId="Windows Live" clId="Web-{3C35A2DB-B907-4BE1-8A72-BA49BF0FA5FB}" dt="2023-09-19T19:50:54.784" v="634" actId="1076"/>
        <pc:sldMkLst>
          <pc:docMk/>
          <pc:sldMk cId="799341910" sldId="459"/>
        </pc:sldMkLst>
        <pc:spChg chg="mod">
          <ac:chgData name="Guest User" userId="" providerId="Windows Live" clId="Web-{3C35A2DB-B907-4BE1-8A72-BA49BF0FA5FB}" dt="2023-09-19T19:24:10.483" v="370" actId="20577"/>
          <ac:spMkLst>
            <pc:docMk/>
            <pc:sldMk cId="799341910" sldId="459"/>
            <ac:spMk id="3" creationId="{148877B6-D062-9595-0AF1-CBDAA3E7CA1F}"/>
          </ac:spMkLst>
        </pc:spChg>
        <pc:spChg chg="del mod">
          <ac:chgData name="Guest User" userId="" providerId="Windows Live" clId="Web-{3C35A2DB-B907-4BE1-8A72-BA49BF0FA5FB}" dt="2023-09-19T19:21:21.399" v="230"/>
          <ac:spMkLst>
            <pc:docMk/>
            <pc:sldMk cId="799341910" sldId="459"/>
            <ac:spMk id="5" creationId="{D1990EE1-6C0B-18C9-8C72-A351B3B9DD8D}"/>
          </ac:spMkLst>
        </pc:spChg>
        <pc:spChg chg="mod">
          <ac:chgData name="Guest User" userId="" providerId="Windows Live" clId="Web-{3C35A2DB-B907-4BE1-8A72-BA49BF0FA5FB}" dt="2023-09-19T19:50:54.784" v="634" actId="1076"/>
          <ac:spMkLst>
            <pc:docMk/>
            <pc:sldMk cId="799341910" sldId="459"/>
            <ac:spMk id="6" creationId="{B810C6BC-1FC4-B4E6-030B-DA4F272264ED}"/>
          </ac:spMkLst>
        </pc:spChg>
      </pc:sldChg>
      <pc:sldChg chg="del">
        <pc:chgData name="Guest User" userId="" providerId="Windows Live" clId="Web-{3C35A2DB-B907-4BE1-8A72-BA49BF0FA5FB}" dt="2023-09-19T19:25:12.156" v="378"/>
        <pc:sldMkLst>
          <pc:docMk/>
          <pc:sldMk cId="1619708593" sldId="465"/>
        </pc:sldMkLst>
      </pc:sldChg>
      <pc:sldChg chg="del">
        <pc:chgData name="Guest User" userId="" providerId="Windows Live" clId="Web-{3C35A2DB-B907-4BE1-8A72-BA49BF0FA5FB}" dt="2023-09-19T19:25:10.469" v="377"/>
        <pc:sldMkLst>
          <pc:docMk/>
          <pc:sldMk cId="1414935576" sldId="466"/>
        </pc:sldMkLst>
      </pc:sldChg>
      <pc:sldChg chg="modSp del">
        <pc:chgData name="Guest User" userId="" providerId="Windows Live" clId="Web-{3C35A2DB-B907-4BE1-8A72-BA49BF0FA5FB}" dt="2023-09-19T19:28:21.100" v="487"/>
        <pc:sldMkLst>
          <pc:docMk/>
          <pc:sldMk cId="3388970178" sldId="467"/>
        </pc:sldMkLst>
        <pc:spChg chg="mod">
          <ac:chgData name="Guest User" userId="" providerId="Windows Live" clId="Web-{3C35A2DB-B907-4BE1-8A72-BA49BF0FA5FB}" dt="2023-09-19T18:15:11.449" v="62" actId="20577"/>
          <ac:spMkLst>
            <pc:docMk/>
            <pc:sldMk cId="3388970178" sldId="467"/>
            <ac:spMk id="3" creationId="{5430A7E2-B9F5-3E26-1EE5-D29AFD9A2BF7}"/>
          </ac:spMkLst>
        </pc:spChg>
        <pc:spChg chg="mod">
          <ac:chgData name="Guest User" userId="" providerId="Windows Live" clId="Web-{3C35A2DB-B907-4BE1-8A72-BA49BF0FA5FB}" dt="2023-09-19T18:12:19.037" v="2" actId="20577"/>
          <ac:spMkLst>
            <pc:docMk/>
            <pc:sldMk cId="3388970178" sldId="467"/>
            <ac:spMk id="7" creationId="{8FFCD283-6442-D8D5-8D47-F2FCFB081CF3}"/>
          </ac:spMkLst>
        </pc:spChg>
      </pc:sldChg>
      <pc:sldChg chg="delSp modSp ord">
        <pc:chgData name="Guest User" userId="" providerId="Windows Live" clId="Web-{3C35A2DB-B907-4BE1-8A72-BA49BF0FA5FB}" dt="2023-09-19T20:41:43.457" v="1264" actId="1076"/>
        <pc:sldMkLst>
          <pc:docMk/>
          <pc:sldMk cId="375169000" sldId="468"/>
        </pc:sldMkLst>
        <pc:spChg chg="mod">
          <ac:chgData name="Guest User" userId="" providerId="Windows Live" clId="Web-{3C35A2DB-B907-4BE1-8A72-BA49BF0FA5FB}" dt="2023-09-19T20:41:30.957" v="1262" actId="1076"/>
          <ac:spMkLst>
            <pc:docMk/>
            <pc:sldMk cId="375169000" sldId="468"/>
            <ac:spMk id="2" creationId="{737FD396-3210-0EA9-6E57-ED285245D332}"/>
          </ac:spMkLst>
        </pc:spChg>
        <pc:spChg chg="mod">
          <ac:chgData name="Guest User" userId="" providerId="Windows Live" clId="Web-{3C35A2DB-B907-4BE1-8A72-BA49BF0FA5FB}" dt="2023-09-19T20:41:43.457" v="1264" actId="1076"/>
          <ac:spMkLst>
            <pc:docMk/>
            <pc:sldMk cId="375169000" sldId="468"/>
            <ac:spMk id="3" creationId="{7C49D077-01D4-0997-DB14-F28B04B91BE0}"/>
          </ac:spMkLst>
        </pc:spChg>
        <pc:spChg chg="mod">
          <ac:chgData name="Guest User" userId="" providerId="Windows Live" clId="Web-{3C35A2DB-B907-4BE1-8A72-BA49BF0FA5FB}" dt="2023-09-19T19:57:39.750" v="854" actId="20577"/>
          <ac:spMkLst>
            <pc:docMk/>
            <pc:sldMk cId="375169000" sldId="468"/>
            <ac:spMk id="5" creationId="{D09A51BF-AF23-950E-977E-9DAD0B584474}"/>
          </ac:spMkLst>
        </pc:spChg>
        <pc:spChg chg="mod">
          <ac:chgData name="Guest User" userId="" providerId="Windows Live" clId="Web-{3C35A2DB-B907-4BE1-8A72-BA49BF0FA5FB}" dt="2023-09-19T20:41:21.566" v="1261" actId="20577"/>
          <ac:spMkLst>
            <pc:docMk/>
            <pc:sldMk cId="375169000" sldId="468"/>
            <ac:spMk id="7" creationId="{1A41DCF2-D1CA-3A1C-5038-77993CFD6A68}"/>
          </ac:spMkLst>
        </pc:spChg>
        <pc:spChg chg="del">
          <ac:chgData name="Guest User" userId="" providerId="Windows Live" clId="Web-{3C35A2DB-B907-4BE1-8A72-BA49BF0FA5FB}" dt="2023-09-19T20:05:09.420" v="855"/>
          <ac:spMkLst>
            <pc:docMk/>
            <pc:sldMk cId="375169000" sldId="468"/>
            <ac:spMk id="9" creationId="{F69EFA7E-4349-37E3-E355-B73601914BB8}"/>
          </ac:spMkLst>
        </pc:spChg>
      </pc:sldChg>
      <pc:sldChg chg="modSp">
        <pc:chgData name="Guest User" userId="" providerId="Windows Live" clId="Web-{3C35A2DB-B907-4BE1-8A72-BA49BF0FA5FB}" dt="2023-09-19T20:06:41.861" v="893"/>
        <pc:sldMkLst>
          <pc:docMk/>
          <pc:sldMk cId="350570488" sldId="469"/>
        </pc:sldMkLst>
        <pc:spChg chg="mod">
          <ac:chgData name="Guest User" userId="" providerId="Windows Live" clId="Web-{3C35A2DB-B907-4BE1-8A72-BA49BF0FA5FB}" dt="2023-09-19T19:55:13.401" v="785" actId="1076"/>
          <ac:spMkLst>
            <pc:docMk/>
            <pc:sldMk cId="350570488" sldId="469"/>
            <ac:spMk id="11" creationId="{2EFBB8C0-FF85-8067-613C-E49A60E51730}"/>
          </ac:spMkLst>
        </pc:spChg>
        <pc:spChg chg="mod">
          <ac:chgData name="Guest User" userId="" providerId="Windows Live" clId="Web-{3C35A2DB-B907-4BE1-8A72-BA49BF0FA5FB}" dt="2023-09-19T19:55:36.089" v="792" actId="1076"/>
          <ac:spMkLst>
            <pc:docMk/>
            <pc:sldMk cId="350570488" sldId="469"/>
            <ac:spMk id="25" creationId="{B3089314-ABAE-B3E9-A0B9-941020332A3C}"/>
          </ac:spMkLst>
        </pc:spChg>
        <pc:graphicFrameChg chg="mod modGraphic">
          <ac:chgData name="Guest User" userId="" providerId="Windows Live" clId="Web-{3C35A2DB-B907-4BE1-8A72-BA49BF0FA5FB}" dt="2023-09-19T20:06:41.861" v="893"/>
          <ac:graphicFrameMkLst>
            <pc:docMk/>
            <pc:sldMk cId="350570488" sldId="469"/>
            <ac:graphicFrameMk id="10" creationId="{E5E1229A-9062-71AC-ED61-D951AA66F6F2}"/>
          </ac:graphicFrameMkLst>
        </pc:graphicFrameChg>
      </pc:sldChg>
      <pc:sldChg chg="delSp modSp add replId">
        <pc:chgData name="Guest User" userId="" providerId="Windows Live" clId="Web-{3C35A2DB-B907-4BE1-8A72-BA49BF0FA5FB}" dt="2023-09-19T19:21:13.445" v="227" actId="1076"/>
        <pc:sldMkLst>
          <pc:docMk/>
          <pc:sldMk cId="1079213865" sldId="470"/>
        </pc:sldMkLst>
        <pc:spChg chg="mod">
          <ac:chgData name="Guest User" userId="" providerId="Windows Live" clId="Web-{3C35A2DB-B907-4BE1-8A72-BA49BF0FA5FB}" dt="2023-09-19T19:21:13.445" v="227" actId="1076"/>
          <ac:spMkLst>
            <pc:docMk/>
            <pc:sldMk cId="1079213865" sldId="470"/>
            <ac:spMk id="2" creationId="{92FB485A-609D-8FB2-62F8-44952BD4DD63}"/>
          </ac:spMkLst>
        </pc:spChg>
        <pc:spChg chg="mod">
          <ac:chgData name="Guest User" userId="" providerId="Windows Live" clId="Web-{3C35A2DB-B907-4BE1-8A72-BA49BF0FA5FB}" dt="2023-09-19T19:21:08.273" v="226" actId="20577"/>
          <ac:spMkLst>
            <pc:docMk/>
            <pc:sldMk cId="1079213865" sldId="470"/>
            <ac:spMk id="3" creationId="{5430A7E2-B9F5-3E26-1EE5-D29AFD9A2BF7}"/>
          </ac:spMkLst>
        </pc:spChg>
        <pc:spChg chg="del">
          <ac:chgData name="Guest User" userId="" providerId="Windows Live" clId="Web-{3C35A2DB-B907-4BE1-8A72-BA49BF0FA5FB}" dt="2023-09-19T19:20:59.570" v="223"/>
          <ac:spMkLst>
            <pc:docMk/>
            <pc:sldMk cId="1079213865" sldId="470"/>
            <ac:spMk id="9" creationId="{81D3512D-D6B8-671B-6AD3-E48CC687B83D}"/>
          </ac:spMkLst>
        </pc:spChg>
      </pc:sldChg>
      <pc:sldChg chg="addSp delSp modSp add replId modNotes">
        <pc:chgData name="Guest User" userId="" providerId="Windows Live" clId="Web-{3C35A2DB-B907-4BE1-8A72-BA49BF0FA5FB}" dt="2023-09-19T19:49:01.171" v="543" actId="1076"/>
        <pc:sldMkLst>
          <pc:docMk/>
          <pc:sldMk cId="3519849587" sldId="471"/>
        </pc:sldMkLst>
        <pc:spChg chg="mod">
          <ac:chgData name="Guest User" userId="" providerId="Windows Live" clId="Web-{3C35A2DB-B907-4BE1-8A72-BA49BF0FA5FB}" dt="2023-09-19T19:20:09.475" v="216" actId="20577"/>
          <ac:spMkLst>
            <pc:docMk/>
            <pc:sldMk cId="3519849587" sldId="471"/>
            <ac:spMk id="4" creationId="{7FC9F143-40F4-AB17-E4A7-46118D8D272F}"/>
          </ac:spMkLst>
        </pc:spChg>
        <pc:spChg chg="mod">
          <ac:chgData name="Guest User" userId="" providerId="Windows Live" clId="Web-{3C35A2DB-B907-4BE1-8A72-BA49BF0FA5FB}" dt="2023-09-19T19:20:29.772" v="218" actId="20577"/>
          <ac:spMkLst>
            <pc:docMk/>
            <pc:sldMk cId="3519849587" sldId="471"/>
            <ac:spMk id="8" creationId="{9CAD712D-7A6D-57F9-EBEF-23B7BD7BCD1A}"/>
          </ac:spMkLst>
        </pc:spChg>
        <pc:spChg chg="mod">
          <ac:chgData name="Guest User" userId="" providerId="Windows Live" clId="Web-{3C35A2DB-B907-4BE1-8A72-BA49BF0FA5FB}" dt="2023-09-19T19:20:34.022" v="220" actId="20577"/>
          <ac:spMkLst>
            <pc:docMk/>
            <pc:sldMk cId="3519849587" sldId="471"/>
            <ac:spMk id="11" creationId="{561283E6-E469-4242-6BCB-7969A9579244}"/>
          </ac:spMkLst>
        </pc:spChg>
        <pc:spChg chg="del">
          <ac:chgData name="Guest User" userId="" providerId="Windows Live" clId="Web-{3C35A2DB-B907-4BE1-8A72-BA49BF0FA5FB}" dt="2023-09-19T19:18:29.472" v="199"/>
          <ac:spMkLst>
            <pc:docMk/>
            <pc:sldMk cId="3519849587" sldId="471"/>
            <ac:spMk id="14" creationId="{D85E5718-E523-3B28-BE1A-700D1A53CC09}"/>
          </ac:spMkLst>
        </pc:spChg>
        <pc:spChg chg="mod">
          <ac:chgData name="Guest User" userId="" providerId="Windows Live" clId="Web-{3C35A2DB-B907-4BE1-8A72-BA49BF0FA5FB}" dt="2023-09-19T19:20:44.304" v="222" actId="20577"/>
          <ac:spMkLst>
            <pc:docMk/>
            <pc:sldMk cId="3519849587" sldId="471"/>
            <ac:spMk id="15" creationId="{ACD7C477-F827-88C7-81D4-E8D2B1984F17}"/>
          </ac:spMkLst>
        </pc:spChg>
        <pc:spChg chg="mod">
          <ac:chgData name="Guest User" userId="" providerId="Windows Live" clId="Web-{3C35A2DB-B907-4BE1-8A72-BA49BF0FA5FB}" dt="2023-09-19T19:47:56.138" v="532" actId="14100"/>
          <ac:spMkLst>
            <pc:docMk/>
            <pc:sldMk cId="3519849587" sldId="471"/>
            <ac:spMk id="17" creationId="{E4E155D9-FF85-9A04-6128-0268EF6ADC4B}"/>
          </ac:spMkLst>
        </pc:spChg>
        <pc:spChg chg="mod">
          <ac:chgData name="Guest User" userId="" providerId="Windows Live" clId="Web-{3C35A2DB-B907-4BE1-8A72-BA49BF0FA5FB}" dt="2023-09-19T19:18:26.096" v="198" actId="20577"/>
          <ac:spMkLst>
            <pc:docMk/>
            <pc:sldMk cId="3519849587" sldId="471"/>
            <ac:spMk id="20" creationId="{251D6103-CA6F-2B43-9270-F4476F7576C9}"/>
          </ac:spMkLst>
        </pc:spChg>
        <pc:grpChg chg="add del">
          <ac:chgData name="Guest User" userId="" providerId="Windows Live" clId="Web-{3C35A2DB-B907-4BE1-8A72-BA49BF0FA5FB}" dt="2023-09-19T19:47:30.027" v="511"/>
          <ac:grpSpMkLst>
            <pc:docMk/>
            <pc:sldMk cId="3519849587" sldId="471"/>
            <ac:grpSpMk id="12" creationId="{2DF1F829-AB2E-D382-D632-496DA1179614}"/>
          </ac:grpSpMkLst>
        </pc:grpChg>
        <pc:grpChg chg="add mod">
          <ac:chgData name="Guest User" userId="" providerId="Windows Live" clId="Web-{3C35A2DB-B907-4BE1-8A72-BA49BF0FA5FB}" dt="2023-09-19T19:49:01.171" v="543" actId="1076"/>
          <ac:grpSpMkLst>
            <pc:docMk/>
            <pc:sldMk cId="3519849587" sldId="471"/>
            <ac:grpSpMk id="21" creationId="{0A1D4929-D338-0A68-E97C-6189661C441B}"/>
          </ac:grpSpMkLst>
        </pc:grpChg>
        <pc:cxnChg chg="mod">
          <ac:chgData name="Guest User" userId="" providerId="Windows Live" clId="Web-{3C35A2DB-B907-4BE1-8A72-BA49BF0FA5FB}" dt="2023-09-19T19:48:56.702" v="542" actId="14100"/>
          <ac:cxnSpMkLst>
            <pc:docMk/>
            <pc:sldMk cId="3519849587" sldId="471"/>
            <ac:cxnSpMk id="18" creationId="{A3F3A095-5BE7-CAA8-101E-754F955EC34A}"/>
          </ac:cxnSpMkLst>
        </pc:cxnChg>
        <pc:cxnChg chg="mod">
          <ac:chgData name="Guest User" userId="" providerId="Windows Live" clId="Web-{3C35A2DB-B907-4BE1-8A72-BA49BF0FA5FB}" dt="2023-09-19T19:48:33.498" v="538" actId="14100"/>
          <ac:cxnSpMkLst>
            <pc:docMk/>
            <pc:sldMk cId="3519849587" sldId="471"/>
            <ac:cxnSpMk id="19" creationId="{98C991D3-738E-A4DF-8A24-82C8E33FAC32}"/>
          </ac:cxnSpMkLst>
        </pc:cxnChg>
      </pc:sldChg>
      <pc:sldChg chg="modSp add replId modNotes">
        <pc:chgData name="Guest User" userId="" providerId="Windows Live" clId="Web-{3C35A2DB-B907-4BE1-8A72-BA49BF0FA5FB}" dt="2023-09-19T19:45:31.617" v="508"/>
        <pc:sldMkLst>
          <pc:docMk/>
          <pc:sldMk cId="241195475" sldId="472"/>
        </pc:sldMkLst>
        <pc:spChg chg="mod">
          <ac:chgData name="Guest User" userId="" providerId="Windows Live" clId="Web-{3C35A2DB-B907-4BE1-8A72-BA49BF0FA5FB}" dt="2023-09-19T19:45:13.273" v="507" actId="20577"/>
          <ac:spMkLst>
            <pc:docMk/>
            <pc:sldMk cId="241195475" sldId="472"/>
            <ac:spMk id="20" creationId="{251D6103-CA6F-2B43-9270-F4476F7576C9}"/>
          </ac:spMkLst>
        </pc:spChg>
      </pc:sldChg>
    </pc:docChg>
  </pc:docChgLst>
  <pc:docChgLst>
    <pc:chgData name="Guest User" providerId="Windows Live" clId="Web-{BFAA42F3-34A1-4A96-811F-64536CCC50FF}"/>
    <pc:docChg chg="sldOrd">
      <pc:chgData name="Guest User" userId="" providerId="Windows Live" clId="Web-{BFAA42F3-34A1-4A96-811F-64536CCC50FF}" dt="2023-09-20T22:09:53.014" v="0"/>
      <pc:docMkLst>
        <pc:docMk/>
      </pc:docMkLst>
      <pc:sldChg chg="ord">
        <pc:chgData name="Guest User" userId="" providerId="Windows Live" clId="Web-{BFAA42F3-34A1-4A96-811F-64536CCC50FF}" dt="2023-09-20T22:09:53.014" v="0"/>
        <pc:sldMkLst>
          <pc:docMk/>
          <pc:sldMk cId="1465733698" sldId="360"/>
        </pc:sldMkLst>
      </pc:sldChg>
    </pc:docChg>
  </pc:docChgLst>
  <pc:docChgLst>
    <pc:chgData name="Guest User" providerId="Windows Live" clId="Web-{CC899844-3302-47B8-AB24-29B38651AD4B}"/>
    <pc:docChg chg="modSld">
      <pc:chgData name="Guest User" userId="" providerId="Windows Live" clId="Web-{CC899844-3302-47B8-AB24-29B38651AD4B}" dt="2023-09-18T13:41:08.551" v="75" actId="20577"/>
      <pc:docMkLst>
        <pc:docMk/>
      </pc:docMkLst>
      <pc:sldChg chg="modSp">
        <pc:chgData name="Guest User" userId="" providerId="Windows Live" clId="Web-{CC899844-3302-47B8-AB24-29B38651AD4B}" dt="2023-09-18T13:39:40.986" v="28" actId="20577"/>
        <pc:sldMkLst>
          <pc:docMk/>
          <pc:sldMk cId="1648646404" sldId="359"/>
        </pc:sldMkLst>
        <pc:spChg chg="mod">
          <ac:chgData name="Guest User" userId="" providerId="Windows Live" clId="Web-{CC899844-3302-47B8-AB24-29B38651AD4B}" dt="2023-09-18T13:39:40.986" v="28" actId="20577"/>
          <ac:spMkLst>
            <pc:docMk/>
            <pc:sldMk cId="1648646404" sldId="359"/>
            <ac:spMk id="3" creationId="{7C49D077-01D4-0997-DB14-F28B04B91BE0}"/>
          </ac:spMkLst>
        </pc:spChg>
      </pc:sldChg>
      <pc:sldChg chg="modSp">
        <pc:chgData name="Guest User" userId="" providerId="Windows Live" clId="Web-{CC899844-3302-47B8-AB24-29B38651AD4B}" dt="2023-09-18T13:39:32.345" v="24" actId="20577"/>
        <pc:sldMkLst>
          <pc:docMk/>
          <pc:sldMk cId="1465733698" sldId="360"/>
        </pc:sldMkLst>
        <pc:spChg chg="mod">
          <ac:chgData name="Guest User" userId="" providerId="Windows Live" clId="Web-{CC899844-3302-47B8-AB24-29B38651AD4B}" dt="2023-09-18T13:39:32.345" v="24" actId="20577"/>
          <ac:spMkLst>
            <pc:docMk/>
            <pc:sldMk cId="1465733698" sldId="360"/>
            <ac:spMk id="3" creationId="{7C49D077-01D4-0997-DB14-F28B04B91BE0}"/>
          </ac:spMkLst>
        </pc:spChg>
      </pc:sldChg>
      <pc:sldChg chg="modSp">
        <pc:chgData name="Guest User" userId="" providerId="Windows Live" clId="Web-{CC899844-3302-47B8-AB24-29B38651AD4B}" dt="2023-09-18T13:37:15.389" v="4" actId="1076"/>
        <pc:sldMkLst>
          <pc:docMk/>
          <pc:sldMk cId="4018904099" sldId="442"/>
        </pc:sldMkLst>
        <pc:cxnChg chg="mod">
          <ac:chgData name="Guest User" userId="" providerId="Windows Live" clId="Web-{CC899844-3302-47B8-AB24-29B38651AD4B}" dt="2023-09-18T13:37:15.389" v="4" actId="1076"/>
          <ac:cxnSpMkLst>
            <pc:docMk/>
            <pc:sldMk cId="4018904099" sldId="442"/>
            <ac:cxnSpMk id="19" creationId="{4DA08C22-9033-5942-8798-76BECC92686C}"/>
          </ac:cxnSpMkLst>
        </pc:cxnChg>
      </pc:sldChg>
      <pc:sldChg chg="modSp">
        <pc:chgData name="Guest User" userId="" providerId="Windows Live" clId="Web-{CC899844-3302-47B8-AB24-29B38651AD4B}" dt="2023-09-18T13:36:15.153" v="2" actId="1076"/>
        <pc:sldMkLst>
          <pc:docMk/>
          <pc:sldMk cId="882545172" sldId="453"/>
        </pc:sldMkLst>
        <pc:spChg chg="mod">
          <ac:chgData name="Guest User" userId="" providerId="Windows Live" clId="Web-{CC899844-3302-47B8-AB24-29B38651AD4B}" dt="2023-09-18T13:36:08.903" v="1" actId="14100"/>
          <ac:spMkLst>
            <pc:docMk/>
            <pc:sldMk cId="882545172" sldId="453"/>
            <ac:spMk id="11" creationId="{561283E6-E469-4242-6BCB-7969A9579244}"/>
          </ac:spMkLst>
        </pc:spChg>
        <pc:spChg chg="mod">
          <ac:chgData name="Guest User" userId="" providerId="Windows Live" clId="Web-{CC899844-3302-47B8-AB24-29B38651AD4B}" dt="2023-09-18T13:36:02.824" v="0" actId="20577"/>
          <ac:spMkLst>
            <pc:docMk/>
            <pc:sldMk cId="882545172" sldId="453"/>
            <ac:spMk id="15" creationId="{ACD7C477-F827-88C7-81D4-E8D2B1984F17}"/>
          </ac:spMkLst>
        </pc:spChg>
        <pc:spChg chg="mod">
          <ac:chgData name="Guest User" userId="" providerId="Windows Live" clId="Web-{CC899844-3302-47B8-AB24-29B38651AD4B}" dt="2023-09-18T13:36:15.153" v="2" actId="1076"/>
          <ac:spMkLst>
            <pc:docMk/>
            <pc:sldMk cId="882545172" sldId="453"/>
            <ac:spMk id="22" creationId="{47CBB591-DCC9-2477-C6E8-585205B4C2A8}"/>
          </ac:spMkLst>
        </pc:spChg>
      </pc:sldChg>
      <pc:sldChg chg="modSp">
        <pc:chgData name="Guest User" userId="" providerId="Windows Live" clId="Web-{CC899844-3302-47B8-AB24-29B38651AD4B}" dt="2023-09-18T13:41:08.551" v="75" actId="20577"/>
        <pc:sldMkLst>
          <pc:docMk/>
          <pc:sldMk cId="799341910" sldId="459"/>
        </pc:sldMkLst>
        <pc:spChg chg="mod">
          <ac:chgData name="Guest User" userId="" providerId="Windows Live" clId="Web-{CC899844-3302-47B8-AB24-29B38651AD4B}" dt="2023-09-18T13:41:08.551" v="75" actId="20577"/>
          <ac:spMkLst>
            <pc:docMk/>
            <pc:sldMk cId="799341910" sldId="459"/>
            <ac:spMk id="3" creationId="{148877B6-D062-9595-0AF1-CBDAA3E7CA1F}"/>
          </ac:spMkLst>
        </pc:spChg>
      </pc:sldChg>
      <pc:sldChg chg="modSp">
        <pc:chgData name="Guest User" userId="" providerId="Windows Live" clId="Web-{CC899844-3302-47B8-AB24-29B38651AD4B}" dt="2023-09-18T13:39:58.221" v="31" actId="20577"/>
        <pc:sldMkLst>
          <pc:docMk/>
          <pc:sldMk cId="375169000" sldId="468"/>
        </pc:sldMkLst>
        <pc:spChg chg="mod">
          <ac:chgData name="Guest User" userId="" providerId="Windows Live" clId="Web-{CC899844-3302-47B8-AB24-29B38651AD4B}" dt="2023-09-18T13:39:58.221" v="31" actId="20577"/>
          <ac:spMkLst>
            <pc:docMk/>
            <pc:sldMk cId="375169000" sldId="468"/>
            <ac:spMk id="3" creationId="{7C49D077-01D4-0997-DB14-F28B04B91BE0}"/>
          </ac:spMkLst>
        </pc:spChg>
      </pc:sldChg>
      <pc:sldChg chg="modSp">
        <pc:chgData name="Guest User" userId="" providerId="Windows Live" clId="Web-{CC899844-3302-47B8-AB24-29B38651AD4B}" dt="2023-09-18T13:38:48.860" v="20"/>
        <pc:sldMkLst>
          <pc:docMk/>
          <pc:sldMk cId="350570488" sldId="469"/>
        </pc:sldMkLst>
        <pc:graphicFrameChg chg="mod modGraphic">
          <ac:chgData name="Guest User" userId="" providerId="Windows Live" clId="Web-{CC899844-3302-47B8-AB24-29B38651AD4B}" dt="2023-09-18T13:38:48.860" v="20"/>
          <ac:graphicFrameMkLst>
            <pc:docMk/>
            <pc:sldMk cId="350570488" sldId="469"/>
            <ac:graphicFrameMk id="10" creationId="{E5E1229A-9062-71AC-ED61-D951AA66F6F2}"/>
          </ac:graphicFrameMkLst>
        </pc:graphicFrameChg>
      </pc:sldChg>
    </pc:docChg>
  </pc:docChgLst>
  <pc:docChgLst>
    <pc:chgData name="Guest User" providerId="Windows Live" clId="Web-{54877635-A488-4930-8C6A-D39D9B667628}"/>
    <pc:docChg chg="modSld">
      <pc:chgData name="Guest User" userId="" providerId="Windows Live" clId="Web-{54877635-A488-4930-8C6A-D39D9B667628}" dt="2023-09-20T19:44:36.196" v="59" actId="20577"/>
      <pc:docMkLst>
        <pc:docMk/>
      </pc:docMkLst>
      <pc:sldChg chg="modSp">
        <pc:chgData name="Guest User" userId="" providerId="Windows Live" clId="Web-{54877635-A488-4930-8C6A-D39D9B667628}" dt="2023-09-20T19:44:36.196" v="59" actId="20577"/>
        <pc:sldMkLst>
          <pc:docMk/>
          <pc:sldMk cId="1465733698" sldId="360"/>
        </pc:sldMkLst>
        <pc:spChg chg="mod">
          <ac:chgData name="Guest User" userId="" providerId="Windows Live" clId="Web-{54877635-A488-4930-8C6A-D39D9B667628}" dt="2023-09-20T19:44:06.241" v="48" actId="1076"/>
          <ac:spMkLst>
            <pc:docMk/>
            <pc:sldMk cId="1465733698" sldId="360"/>
            <ac:spMk id="3" creationId="{7C49D077-01D4-0997-DB14-F28B04B91BE0}"/>
          </ac:spMkLst>
        </pc:spChg>
        <pc:spChg chg="mod">
          <ac:chgData name="Guest User" userId="" providerId="Windows Live" clId="Web-{54877635-A488-4930-8C6A-D39D9B667628}" dt="2023-09-20T19:44:36.196" v="59" actId="20577"/>
          <ac:spMkLst>
            <pc:docMk/>
            <pc:sldMk cId="1465733698" sldId="360"/>
            <ac:spMk id="5" creationId="{9A51533B-A499-E487-7150-AE1E5482C611}"/>
          </ac:spMkLst>
        </pc:spChg>
      </pc:sldChg>
      <pc:sldChg chg="modSp">
        <pc:chgData name="Guest User" userId="" providerId="Windows Live" clId="Web-{54877635-A488-4930-8C6A-D39D9B667628}" dt="2023-09-20T19:43:11.597" v="47"/>
        <pc:sldMkLst>
          <pc:docMk/>
          <pc:sldMk cId="2767710606" sldId="413"/>
        </pc:sldMkLst>
        <pc:graphicFrameChg chg="mod modGraphic">
          <ac:chgData name="Guest User" userId="" providerId="Windows Live" clId="Web-{54877635-A488-4930-8C6A-D39D9B667628}" dt="2023-09-20T19:43:11.597" v="47"/>
          <ac:graphicFrameMkLst>
            <pc:docMk/>
            <pc:sldMk cId="2767710606" sldId="413"/>
            <ac:graphicFrameMk id="6" creationId="{E8DE3E5D-A28C-4141-8B19-D3A4649DE3B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496364825449559"/>
          <c:y val="2.7293061023622046E-2"/>
          <c:w val="0.37248021312191004"/>
          <c:h val="0.90116560039370075"/>
        </c:manualLayout>
      </c:layout>
      <c:barChart>
        <c:barDir val="bar"/>
        <c:grouping val="percent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Collocate regional staff </c:v>
                </c:pt>
                <c:pt idx="1">
                  <c:v>Build capacity for case management to help families across programs</c:v>
                </c:pt>
                <c:pt idx="2">
                  <c:v>Consolidate family-facing intake/referral services (e.g., create single intake hubs)</c:v>
                </c:pt>
                <c:pt idx="3">
                  <c:v>Merge/Integrate provider databases and referral data systems (create one system)</c:v>
                </c:pt>
                <c:pt idx="4">
                  <c:v>Streamline/consolidate support for referrals to community resources</c:v>
                </c:pt>
                <c:pt idx="5">
                  <c:v>Expand integrated referral systems (e.g., IRIS)</c:v>
                </c:pt>
                <c:pt idx="6">
                  <c:v>Expand capabilities for “warm hand off” across programs</c:v>
                </c:pt>
                <c:pt idx="7">
                  <c:v>Align eligibility criteria/systems so regional entities can support applications across programs</c:v>
                </c:pt>
              </c:strCache>
            </c:strRef>
          </c:cat>
          <c:val>
            <c:numRef>
              <c:f>Sheet1!$B$2:$B$9</c:f>
              <c:numCache>
                <c:formatCode>General</c:formatCode>
                <c:ptCount val="8"/>
                <c:pt idx="0">
                  <c:v>14</c:v>
                </c:pt>
                <c:pt idx="1">
                  <c:v>21</c:v>
                </c:pt>
                <c:pt idx="2">
                  <c:v>22</c:v>
                </c:pt>
                <c:pt idx="3">
                  <c:v>20</c:v>
                </c:pt>
                <c:pt idx="4">
                  <c:v>23</c:v>
                </c:pt>
                <c:pt idx="5">
                  <c:v>25</c:v>
                </c:pt>
                <c:pt idx="6">
                  <c:v>27</c:v>
                </c:pt>
                <c:pt idx="7">
                  <c:v>26</c:v>
                </c:pt>
              </c:numCache>
            </c:numRef>
          </c:val>
          <c:extLst>
            <c:ext xmlns:c16="http://schemas.microsoft.com/office/drawing/2014/chart" uri="{C3380CC4-5D6E-409C-BE32-E72D297353CC}">
              <c16:uniqueId val="{00000000-BD89-4950-B5B9-1A9E4181166F}"/>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Collocate regional staff </c:v>
                </c:pt>
                <c:pt idx="1">
                  <c:v>Build capacity for case management to help families across programs</c:v>
                </c:pt>
                <c:pt idx="2">
                  <c:v>Consolidate family-facing intake/referral services (e.g., create single intake hubs)</c:v>
                </c:pt>
                <c:pt idx="3">
                  <c:v>Merge/Integrate provider databases and referral data systems (create one system)</c:v>
                </c:pt>
                <c:pt idx="4">
                  <c:v>Streamline/consolidate support for referrals to community resources</c:v>
                </c:pt>
                <c:pt idx="5">
                  <c:v>Expand integrated referral systems (e.g., IRIS)</c:v>
                </c:pt>
                <c:pt idx="6">
                  <c:v>Expand capabilities for “warm hand off” across programs</c:v>
                </c:pt>
                <c:pt idx="7">
                  <c:v>Align eligibility criteria/systems so regional entities can support applications across programs</c:v>
                </c:pt>
              </c:strCache>
            </c:strRef>
          </c:cat>
          <c:val>
            <c:numRef>
              <c:f>Sheet1!$C$2:$C$9</c:f>
              <c:numCache>
                <c:formatCode>General</c:formatCode>
                <c:ptCount val="8"/>
                <c:pt idx="0">
                  <c:v>11</c:v>
                </c:pt>
                <c:pt idx="1">
                  <c:v>15</c:v>
                </c:pt>
                <c:pt idx="2">
                  <c:v>12</c:v>
                </c:pt>
                <c:pt idx="3">
                  <c:v>10</c:v>
                </c:pt>
                <c:pt idx="4">
                  <c:v>12</c:v>
                </c:pt>
                <c:pt idx="5">
                  <c:v>10</c:v>
                </c:pt>
                <c:pt idx="6">
                  <c:v>12</c:v>
                </c:pt>
                <c:pt idx="7">
                  <c:v>7</c:v>
                </c:pt>
              </c:numCache>
            </c:numRef>
          </c:val>
          <c:extLst>
            <c:ext xmlns:c16="http://schemas.microsoft.com/office/drawing/2014/chart" uri="{C3380CC4-5D6E-409C-BE32-E72D297353CC}">
              <c16:uniqueId val="{00000001-BD89-4950-B5B9-1A9E4181166F}"/>
            </c:ext>
          </c:extLst>
        </c:ser>
        <c:ser>
          <c:idx val="2"/>
          <c:order val="2"/>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Collocate regional staff </c:v>
                </c:pt>
                <c:pt idx="1">
                  <c:v>Build capacity for case management to help families across programs</c:v>
                </c:pt>
                <c:pt idx="2">
                  <c:v>Consolidate family-facing intake/referral services (e.g., create single intake hubs)</c:v>
                </c:pt>
                <c:pt idx="3">
                  <c:v>Merge/Integrate provider databases and referral data systems (create one system)</c:v>
                </c:pt>
                <c:pt idx="4">
                  <c:v>Streamline/consolidate support for referrals to community resources</c:v>
                </c:pt>
                <c:pt idx="5">
                  <c:v>Expand integrated referral systems (e.g., IRIS)</c:v>
                </c:pt>
                <c:pt idx="6">
                  <c:v>Expand capabilities for “warm hand off” across programs</c:v>
                </c:pt>
                <c:pt idx="7">
                  <c:v>Align eligibility criteria/systems so regional entities can support applications across programs</c:v>
                </c:pt>
              </c:strCache>
            </c:strRef>
          </c:cat>
          <c:val>
            <c:numRef>
              <c:f>Sheet1!$D$2:$D$9</c:f>
              <c:numCache>
                <c:formatCode>General</c:formatCode>
                <c:ptCount val="8"/>
                <c:pt idx="0">
                  <c:v>5</c:v>
                </c:pt>
                <c:pt idx="1">
                  <c:v>2</c:v>
                </c:pt>
                <c:pt idx="2">
                  <c:v>2</c:v>
                </c:pt>
                <c:pt idx="3">
                  <c:v>4</c:v>
                </c:pt>
                <c:pt idx="4">
                  <c:v>3</c:v>
                </c:pt>
                <c:pt idx="5">
                  <c:v>3</c:v>
                </c:pt>
                <c:pt idx="6">
                  <c:v>2</c:v>
                </c:pt>
                <c:pt idx="7">
                  <c:v>1</c:v>
                </c:pt>
              </c:numCache>
            </c:numRef>
          </c:val>
          <c:extLst>
            <c:ext xmlns:c16="http://schemas.microsoft.com/office/drawing/2014/chart" uri="{C3380CC4-5D6E-409C-BE32-E72D297353CC}">
              <c16:uniqueId val="{00000002-BD89-4950-B5B9-1A9E4181166F}"/>
            </c:ext>
          </c:extLst>
        </c:ser>
        <c:ser>
          <c:idx val="3"/>
          <c:order val="3"/>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Collocate regional staff </c:v>
                </c:pt>
                <c:pt idx="1">
                  <c:v>Build capacity for case management to help families across programs</c:v>
                </c:pt>
                <c:pt idx="2">
                  <c:v>Consolidate family-facing intake/referral services (e.g., create single intake hubs)</c:v>
                </c:pt>
                <c:pt idx="3">
                  <c:v>Merge/Integrate provider databases and referral data systems (create one system)</c:v>
                </c:pt>
                <c:pt idx="4">
                  <c:v>Streamline/consolidate support for referrals to community resources</c:v>
                </c:pt>
                <c:pt idx="5">
                  <c:v>Expand integrated referral systems (e.g., IRIS)</c:v>
                </c:pt>
                <c:pt idx="6">
                  <c:v>Expand capabilities for “warm hand off” across programs</c:v>
                </c:pt>
                <c:pt idx="7">
                  <c:v>Align eligibility criteria/systems so regional entities can support applications across programs</c:v>
                </c:pt>
              </c:strCache>
            </c:strRef>
          </c:cat>
          <c:val>
            <c:numRef>
              <c:f>Sheet1!$E$2:$E$9</c:f>
              <c:numCache>
                <c:formatCode>General</c:formatCode>
                <c:ptCount val="8"/>
                <c:pt idx="0">
                  <c:v>2</c:v>
                </c:pt>
                <c:pt idx="1">
                  <c:v>1</c:v>
                </c:pt>
                <c:pt idx="2">
                  <c:v>2</c:v>
                </c:pt>
                <c:pt idx="3">
                  <c:v>0</c:v>
                </c:pt>
                <c:pt idx="4">
                  <c:v>1</c:v>
                </c:pt>
                <c:pt idx="5">
                  <c:v>1</c:v>
                </c:pt>
                <c:pt idx="6">
                  <c:v>0</c:v>
                </c:pt>
                <c:pt idx="7">
                  <c:v>0</c:v>
                </c:pt>
              </c:numCache>
            </c:numRef>
          </c:val>
          <c:extLst>
            <c:ext xmlns:c16="http://schemas.microsoft.com/office/drawing/2014/chart" uri="{C3380CC4-5D6E-409C-BE32-E72D297353CC}">
              <c16:uniqueId val="{00000003-BD89-4950-B5B9-1A9E4181166F}"/>
            </c:ext>
          </c:extLst>
        </c:ser>
        <c:dLbls>
          <c:dLblPos val="ctr"/>
          <c:showLegendKey val="0"/>
          <c:showVal val="1"/>
          <c:showCatName val="0"/>
          <c:showSerName val="0"/>
          <c:showPercent val="0"/>
          <c:showBubbleSize val="0"/>
        </c:dLbls>
        <c:gapWidth val="150"/>
        <c:overlap val="100"/>
        <c:axId val="2065602527"/>
        <c:axId val="2065591487"/>
      </c:barChart>
      <c:catAx>
        <c:axId val="20656025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crossAx val="2065591487"/>
        <c:crosses val="autoZero"/>
        <c:auto val="0"/>
        <c:lblAlgn val="ctr"/>
        <c:lblOffset val="100"/>
        <c:noMultiLvlLbl val="0"/>
      </c:catAx>
      <c:valAx>
        <c:axId val="206559148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2065602527"/>
        <c:crosses val="autoZero"/>
        <c:crossBetween val="between"/>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75000"/>
              <a:lumOff val="25000"/>
            </a:schemeClr>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6887308114472379"/>
          <c:y val="3.4375000000000003E-2"/>
          <c:w val="0.38277428740362301"/>
          <c:h val="0.87845866141732287"/>
        </c:manualLayout>
      </c:layout>
      <c:barChart>
        <c:barDir val="bar"/>
        <c:grouping val="percent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Designate one regional entity responsible to survey/source the training needs of providers across ECEC programs</c:v>
                </c:pt>
                <c:pt idx="1">
                  <c:v>Enable regional intermediaries to offer credit-bearing integrated training opportunities via resources and partnership agreements</c:v>
                </c:pt>
                <c:pt idx="2">
                  <c:v>Unify training registration / tracking systems </c:v>
                </c:pt>
                <c:pt idx="3">
                  <c:v>Have dedicated resources within the regional intermediary system to help providers navigate technology</c:v>
                </c:pt>
                <c:pt idx="4">
                  <c:v>Recognize and award credit for job-embedded PD provided by regional intermediaries</c:v>
                </c:pt>
                <c:pt idx="5">
                  <c:v>Align training requirements across programs/systems so modules provide credit in all ECEC systems</c:v>
                </c:pt>
              </c:strCache>
            </c:strRef>
          </c:cat>
          <c:val>
            <c:numRef>
              <c:f>Sheet1!$B$2:$B$7</c:f>
              <c:numCache>
                <c:formatCode>General</c:formatCode>
                <c:ptCount val="6"/>
                <c:pt idx="0">
                  <c:v>10</c:v>
                </c:pt>
                <c:pt idx="1">
                  <c:v>18</c:v>
                </c:pt>
                <c:pt idx="2">
                  <c:v>17</c:v>
                </c:pt>
                <c:pt idx="3">
                  <c:v>19</c:v>
                </c:pt>
                <c:pt idx="4">
                  <c:v>20</c:v>
                </c:pt>
                <c:pt idx="5">
                  <c:v>22</c:v>
                </c:pt>
              </c:numCache>
            </c:numRef>
          </c:val>
          <c:extLst>
            <c:ext xmlns:c16="http://schemas.microsoft.com/office/drawing/2014/chart" uri="{C3380CC4-5D6E-409C-BE32-E72D297353CC}">
              <c16:uniqueId val="{00000000-D4CB-4664-BB2B-710D94264F84}"/>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Designate one regional entity responsible to survey/source the training needs of providers across ECEC programs</c:v>
                </c:pt>
                <c:pt idx="1">
                  <c:v>Enable regional intermediaries to offer credit-bearing integrated training opportunities via resources and partnership agreements</c:v>
                </c:pt>
                <c:pt idx="2">
                  <c:v>Unify training registration / tracking systems </c:v>
                </c:pt>
                <c:pt idx="3">
                  <c:v>Have dedicated resources within the regional intermediary system to help providers navigate technology</c:v>
                </c:pt>
                <c:pt idx="4">
                  <c:v>Recognize and award credit for job-embedded PD provided by regional intermediaries</c:v>
                </c:pt>
                <c:pt idx="5">
                  <c:v>Align training requirements across programs/systems so modules provide credit in all ECEC systems</c:v>
                </c:pt>
              </c:strCache>
            </c:strRef>
          </c:cat>
          <c:val>
            <c:numRef>
              <c:f>Sheet1!$C$2:$C$7</c:f>
              <c:numCache>
                <c:formatCode>General</c:formatCode>
                <c:ptCount val="6"/>
                <c:pt idx="0">
                  <c:v>13</c:v>
                </c:pt>
                <c:pt idx="1">
                  <c:v>19</c:v>
                </c:pt>
                <c:pt idx="2">
                  <c:v>14</c:v>
                </c:pt>
                <c:pt idx="3">
                  <c:v>12</c:v>
                </c:pt>
                <c:pt idx="4">
                  <c:v>11</c:v>
                </c:pt>
                <c:pt idx="5">
                  <c:v>11</c:v>
                </c:pt>
              </c:numCache>
            </c:numRef>
          </c:val>
          <c:extLst>
            <c:ext xmlns:c16="http://schemas.microsoft.com/office/drawing/2014/chart" uri="{C3380CC4-5D6E-409C-BE32-E72D297353CC}">
              <c16:uniqueId val="{00000001-D4CB-4664-BB2B-710D94264F84}"/>
            </c:ext>
          </c:extLst>
        </c:ser>
        <c:ser>
          <c:idx val="2"/>
          <c:order val="2"/>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Designate one regional entity responsible to survey/source the training needs of providers across ECEC programs</c:v>
                </c:pt>
                <c:pt idx="1">
                  <c:v>Enable regional intermediaries to offer credit-bearing integrated training opportunities via resources and partnership agreements</c:v>
                </c:pt>
                <c:pt idx="2">
                  <c:v>Unify training registration / tracking systems </c:v>
                </c:pt>
                <c:pt idx="3">
                  <c:v>Have dedicated resources within the regional intermediary system to help providers navigate technology</c:v>
                </c:pt>
                <c:pt idx="4">
                  <c:v>Recognize and award credit for job-embedded PD provided by regional intermediaries</c:v>
                </c:pt>
                <c:pt idx="5">
                  <c:v>Align training requirements across programs/systems so modules provide credit in all ECEC systems</c:v>
                </c:pt>
              </c:strCache>
            </c:strRef>
          </c:cat>
          <c:val>
            <c:numRef>
              <c:f>Sheet1!$D$2:$D$7</c:f>
              <c:numCache>
                <c:formatCode>General</c:formatCode>
                <c:ptCount val="6"/>
                <c:pt idx="0">
                  <c:v>8</c:v>
                </c:pt>
                <c:pt idx="1">
                  <c:v>2</c:v>
                </c:pt>
                <c:pt idx="2">
                  <c:v>5</c:v>
                </c:pt>
                <c:pt idx="3">
                  <c:v>7</c:v>
                </c:pt>
                <c:pt idx="4">
                  <c:v>6</c:v>
                </c:pt>
                <c:pt idx="5">
                  <c:v>3</c:v>
                </c:pt>
              </c:numCache>
            </c:numRef>
          </c:val>
          <c:extLst>
            <c:ext xmlns:c16="http://schemas.microsoft.com/office/drawing/2014/chart" uri="{C3380CC4-5D6E-409C-BE32-E72D297353CC}">
              <c16:uniqueId val="{00000002-D4CB-4664-BB2B-710D94264F84}"/>
            </c:ext>
          </c:extLst>
        </c:ser>
        <c:ser>
          <c:idx val="3"/>
          <c:order val="3"/>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Designate one regional entity responsible to survey/source the training needs of providers across ECEC programs</c:v>
                </c:pt>
                <c:pt idx="1">
                  <c:v>Enable regional intermediaries to offer credit-bearing integrated training opportunities via resources and partnership agreements</c:v>
                </c:pt>
                <c:pt idx="2">
                  <c:v>Unify training registration / tracking systems </c:v>
                </c:pt>
                <c:pt idx="3">
                  <c:v>Have dedicated resources within the regional intermediary system to help providers navigate technology</c:v>
                </c:pt>
                <c:pt idx="4">
                  <c:v>Recognize and award credit for job-embedded PD provided by regional intermediaries</c:v>
                </c:pt>
                <c:pt idx="5">
                  <c:v>Align training requirements across programs/systems so modules provide credit in all ECEC systems</c:v>
                </c:pt>
              </c:strCache>
            </c:strRef>
          </c:cat>
          <c:val>
            <c:numRef>
              <c:f>Sheet1!$E$2:$E$7</c:f>
              <c:numCache>
                <c:formatCode>General</c:formatCode>
                <c:ptCount val="6"/>
                <c:pt idx="0">
                  <c:v>4</c:v>
                </c:pt>
                <c:pt idx="1">
                  <c:v>1</c:v>
                </c:pt>
                <c:pt idx="2">
                  <c:v>1</c:v>
                </c:pt>
                <c:pt idx="3">
                  <c:v>0</c:v>
                </c:pt>
                <c:pt idx="4">
                  <c:v>0</c:v>
                </c:pt>
                <c:pt idx="5">
                  <c:v>2</c:v>
                </c:pt>
              </c:numCache>
            </c:numRef>
          </c:val>
          <c:extLst>
            <c:ext xmlns:c16="http://schemas.microsoft.com/office/drawing/2014/chart" uri="{C3380CC4-5D6E-409C-BE32-E72D297353CC}">
              <c16:uniqueId val="{00000003-D4CB-4664-BB2B-710D94264F84}"/>
            </c:ext>
          </c:extLst>
        </c:ser>
        <c:dLbls>
          <c:dLblPos val="ctr"/>
          <c:showLegendKey val="0"/>
          <c:showVal val="1"/>
          <c:showCatName val="0"/>
          <c:showSerName val="0"/>
          <c:showPercent val="0"/>
          <c:showBubbleSize val="0"/>
        </c:dLbls>
        <c:gapWidth val="150"/>
        <c:overlap val="100"/>
        <c:axId val="2065602527"/>
        <c:axId val="2065591487"/>
      </c:barChart>
      <c:catAx>
        <c:axId val="20656025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crossAx val="2065591487"/>
        <c:crosses val="autoZero"/>
        <c:auto val="0"/>
        <c:lblAlgn val="ctr"/>
        <c:lblOffset val="100"/>
        <c:noMultiLvlLbl val="0"/>
      </c:catAx>
      <c:valAx>
        <c:axId val="206559148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2065602527"/>
        <c:crosses val="autoZero"/>
        <c:crossBetween val="between"/>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75000"/>
              <a:lumOff val="25000"/>
            </a:schemeClr>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355739375603706"/>
          <c:y val="3.4272145669291341E-2"/>
          <c:w val="0.35388646659023382"/>
          <c:h val="0.89418651574803154"/>
        </c:manualLayout>
      </c:layout>
      <c:barChart>
        <c:barDir val="bar"/>
        <c:grouping val="percent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Merge support for community planning and form a single, shared agenda for each region</c:v>
                </c:pt>
                <c:pt idx="1">
                  <c:v>Merge community councils and meetings across regional entities</c:v>
                </c:pt>
                <c:pt idx="2">
                  <c:v>Consolidate parent surveys; assign gathering responsibility to one entity</c:v>
                </c:pt>
                <c:pt idx="3">
                  <c:v>Enable/Encourage joint meetings for contractual reporting requirements</c:v>
                </c:pt>
                <c:pt idx="4">
                  <c:v>Merge structures/committees for soliciting family voice</c:v>
                </c:pt>
                <c:pt idx="5">
                  <c:v>Integrate and reduce cadence of needs assessments</c:v>
                </c:pt>
                <c:pt idx="6">
                  <c:v>Facilitate/support regions to define their own collaboration model across structures</c:v>
                </c:pt>
                <c:pt idx="7">
                  <c:v>Specify roles/expand resources to increase effectiveness &amp; support for community development</c:v>
                </c:pt>
                <c:pt idx="8">
                  <c:v>Increase access to parent surveys/voice for greater usage (e.g., clearing house)</c:v>
                </c:pt>
                <c:pt idx="9">
                  <c:v>Align geographic boundaries / service areas for state-wide entities</c:v>
                </c:pt>
              </c:strCache>
            </c:strRef>
          </c:cat>
          <c:val>
            <c:numRef>
              <c:f>Sheet1!$B$2:$B$11</c:f>
              <c:numCache>
                <c:formatCode>General</c:formatCode>
                <c:ptCount val="10"/>
                <c:pt idx="0">
                  <c:v>11</c:v>
                </c:pt>
                <c:pt idx="1">
                  <c:v>12</c:v>
                </c:pt>
                <c:pt idx="2">
                  <c:v>13</c:v>
                </c:pt>
                <c:pt idx="3">
                  <c:v>18</c:v>
                </c:pt>
                <c:pt idx="4">
                  <c:v>16</c:v>
                </c:pt>
                <c:pt idx="5">
                  <c:v>18</c:v>
                </c:pt>
                <c:pt idx="6">
                  <c:v>19</c:v>
                </c:pt>
                <c:pt idx="7">
                  <c:v>24</c:v>
                </c:pt>
                <c:pt idx="8">
                  <c:v>24</c:v>
                </c:pt>
                <c:pt idx="9">
                  <c:v>28</c:v>
                </c:pt>
              </c:numCache>
            </c:numRef>
          </c:val>
          <c:extLst>
            <c:ext xmlns:c16="http://schemas.microsoft.com/office/drawing/2014/chart" uri="{C3380CC4-5D6E-409C-BE32-E72D297353CC}">
              <c16:uniqueId val="{00000000-E40C-4940-BE75-4A57E8ED5F79}"/>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Merge support for community planning and form a single, shared agenda for each region</c:v>
                </c:pt>
                <c:pt idx="1">
                  <c:v>Merge community councils and meetings across regional entities</c:v>
                </c:pt>
                <c:pt idx="2">
                  <c:v>Consolidate parent surveys; assign gathering responsibility to one entity</c:v>
                </c:pt>
                <c:pt idx="3">
                  <c:v>Enable/Encourage joint meetings for contractual reporting requirements</c:v>
                </c:pt>
                <c:pt idx="4">
                  <c:v>Merge structures/committees for soliciting family voice</c:v>
                </c:pt>
                <c:pt idx="5">
                  <c:v>Integrate and reduce cadence of needs assessments</c:v>
                </c:pt>
                <c:pt idx="6">
                  <c:v>Facilitate/support regions to define their own collaboration model across structures</c:v>
                </c:pt>
                <c:pt idx="7">
                  <c:v>Specify roles/expand resources to increase effectiveness &amp; support for community development</c:v>
                </c:pt>
                <c:pt idx="8">
                  <c:v>Increase access to parent surveys/voice for greater usage (e.g., clearing house)</c:v>
                </c:pt>
                <c:pt idx="9">
                  <c:v>Align geographic boundaries / service areas for state-wide entities</c:v>
                </c:pt>
              </c:strCache>
            </c:strRef>
          </c:cat>
          <c:val>
            <c:numRef>
              <c:f>Sheet1!$C$2:$C$11</c:f>
              <c:numCache>
                <c:formatCode>General</c:formatCode>
                <c:ptCount val="10"/>
                <c:pt idx="0">
                  <c:v>18</c:v>
                </c:pt>
                <c:pt idx="1">
                  <c:v>17</c:v>
                </c:pt>
                <c:pt idx="2">
                  <c:v>13</c:v>
                </c:pt>
                <c:pt idx="3">
                  <c:v>16</c:v>
                </c:pt>
                <c:pt idx="4">
                  <c:v>11</c:v>
                </c:pt>
                <c:pt idx="5">
                  <c:v>13</c:v>
                </c:pt>
                <c:pt idx="6">
                  <c:v>11</c:v>
                </c:pt>
                <c:pt idx="7">
                  <c:v>13</c:v>
                </c:pt>
                <c:pt idx="8">
                  <c:v>12</c:v>
                </c:pt>
                <c:pt idx="9">
                  <c:v>5</c:v>
                </c:pt>
              </c:numCache>
            </c:numRef>
          </c:val>
          <c:extLst>
            <c:ext xmlns:c16="http://schemas.microsoft.com/office/drawing/2014/chart" uri="{C3380CC4-5D6E-409C-BE32-E72D297353CC}">
              <c16:uniqueId val="{00000001-E40C-4940-BE75-4A57E8ED5F79}"/>
            </c:ext>
          </c:extLst>
        </c:ser>
        <c:ser>
          <c:idx val="2"/>
          <c:order val="2"/>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Merge support for community planning and form a single, shared agenda for each region</c:v>
                </c:pt>
                <c:pt idx="1">
                  <c:v>Merge community councils and meetings across regional entities</c:v>
                </c:pt>
                <c:pt idx="2">
                  <c:v>Consolidate parent surveys; assign gathering responsibility to one entity</c:v>
                </c:pt>
                <c:pt idx="3">
                  <c:v>Enable/Encourage joint meetings for contractual reporting requirements</c:v>
                </c:pt>
                <c:pt idx="4">
                  <c:v>Merge structures/committees for soliciting family voice</c:v>
                </c:pt>
                <c:pt idx="5">
                  <c:v>Integrate and reduce cadence of needs assessments</c:v>
                </c:pt>
                <c:pt idx="6">
                  <c:v>Facilitate/support regions to define their own collaboration model across structures</c:v>
                </c:pt>
                <c:pt idx="7">
                  <c:v>Specify roles/expand resources to increase effectiveness &amp; support for community development</c:v>
                </c:pt>
                <c:pt idx="8">
                  <c:v>Increase access to parent surveys/voice for greater usage (e.g., clearing house)</c:v>
                </c:pt>
                <c:pt idx="9">
                  <c:v>Align geographic boundaries / service areas for state-wide entities</c:v>
                </c:pt>
              </c:strCache>
            </c:strRef>
          </c:cat>
          <c:val>
            <c:numRef>
              <c:f>Sheet1!$D$2:$D$11</c:f>
              <c:numCache>
                <c:formatCode>General</c:formatCode>
                <c:ptCount val="10"/>
                <c:pt idx="0">
                  <c:v>5</c:v>
                </c:pt>
                <c:pt idx="1">
                  <c:v>5</c:v>
                </c:pt>
                <c:pt idx="2">
                  <c:v>6</c:v>
                </c:pt>
                <c:pt idx="3">
                  <c:v>4</c:v>
                </c:pt>
                <c:pt idx="4">
                  <c:v>3</c:v>
                </c:pt>
                <c:pt idx="5">
                  <c:v>4</c:v>
                </c:pt>
                <c:pt idx="6">
                  <c:v>6</c:v>
                </c:pt>
                <c:pt idx="7">
                  <c:v>2</c:v>
                </c:pt>
                <c:pt idx="8">
                  <c:v>2</c:v>
                </c:pt>
                <c:pt idx="9">
                  <c:v>4</c:v>
                </c:pt>
              </c:numCache>
            </c:numRef>
          </c:val>
          <c:extLst>
            <c:ext xmlns:c16="http://schemas.microsoft.com/office/drawing/2014/chart" uri="{C3380CC4-5D6E-409C-BE32-E72D297353CC}">
              <c16:uniqueId val="{00000002-E40C-4940-BE75-4A57E8ED5F79}"/>
            </c:ext>
          </c:extLst>
        </c:ser>
        <c:ser>
          <c:idx val="3"/>
          <c:order val="3"/>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Merge support for community planning and form a single, shared agenda for each region</c:v>
                </c:pt>
                <c:pt idx="1">
                  <c:v>Merge community councils and meetings across regional entities</c:v>
                </c:pt>
                <c:pt idx="2">
                  <c:v>Consolidate parent surveys; assign gathering responsibility to one entity</c:v>
                </c:pt>
                <c:pt idx="3">
                  <c:v>Enable/Encourage joint meetings for contractual reporting requirements</c:v>
                </c:pt>
                <c:pt idx="4">
                  <c:v>Merge structures/committees for soliciting family voice</c:v>
                </c:pt>
                <c:pt idx="5">
                  <c:v>Integrate and reduce cadence of needs assessments</c:v>
                </c:pt>
                <c:pt idx="6">
                  <c:v>Facilitate/support regions to define their own collaboration model across structures</c:v>
                </c:pt>
                <c:pt idx="7">
                  <c:v>Specify roles/expand resources to increase effectiveness &amp; support for community development</c:v>
                </c:pt>
                <c:pt idx="8">
                  <c:v>Increase access to parent surveys/voice for greater usage (e.g., clearing house)</c:v>
                </c:pt>
                <c:pt idx="9">
                  <c:v>Align geographic boundaries / service areas for state-wide entities</c:v>
                </c:pt>
              </c:strCache>
            </c:strRef>
          </c:cat>
          <c:val>
            <c:numRef>
              <c:f>Sheet1!$E$2:$E$11</c:f>
              <c:numCache>
                <c:formatCode>General</c:formatCode>
                <c:ptCount val="10"/>
                <c:pt idx="0">
                  <c:v>4</c:v>
                </c:pt>
                <c:pt idx="1">
                  <c:v>1</c:v>
                </c:pt>
                <c:pt idx="2">
                  <c:v>4</c:v>
                </c:pt>
                <c:pt idx="3">
                  <c:v>0</c:v>
                </c:pt>
                <c:pt idx="4">
                  <c:v>3</c:v>
                </c:pt>
                <c:pt idx="5">
                  <c:v>1</c:v>
                </c:pt>
                <c:pt idx="6">
                  <c:v>0</c:v>
                </c:pt>
                <c:pt idx="7">
                  <c:v>0</c:v>
                </c:pt>
                <c:pt idx="8">
                  <c:v>0</c:v>
                </c:pt>
                <c:pt idx="9">
                  <c:v>0</c:v>
                </c:pt>
              </c:numCache>
            </c:numRef>
          </c:val>
          <c:extLst>
            <c:ext xmlns:c16="http://schemas.microsoft.com/office/drawing/2014/chart" uri="{C3380CC4-5D6E-409C-BE32-E72D297353CC}">
              <c16:uniqueId val="{00000003-E40C-4940-BE75-4A57E8ED5F79}"/>
            </c:ext>
          </c:extLst>
        </c:ser>
        <c:dLbls>
          <c:dLblPos val="ctr"/>
          <c:showLegendKey val="0"/>
          <c:showVal val="1"/>
          <c:showCatName val="0"/>
          <c:showSerName val="0"/>
          <c:showPercent val="0"/>
          <c:showBubbleSize val="0"/>
        </c:dLbls>
        <c:gapWidth val="150"/>
        <c:overlap val="100"/>
        <c:axId val="2065602527"/>
        <c:axId val="2065591487"/>
      </c:barChart>
      <c:catAx>
        <c:axId val="20656025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crossAx val="2065591487"/>
        <c:crosses val="autoZero"/>
        <c:auto val="0"/>
        <c:lblAlgn val="ctr"/>
        <c:lblOffset val="100"/>
        <c:noMultiLvlLbl val="0"/>
      </c:catAx>
      <c:valAx>
        <c:axId val="206559148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75000"/>
                    <a:lumOff val="25000"/>
                  </a:schemeClr>
                </a:solidFill>
                <a:latin typeface="+mn-lt"/>
                <a:ea typeface="+mn-ea"/>
                <a:cs typeface="+mn-cs"/>
              </a:defRPr>
            </a:pPr>
            <a:endParaRPr lang="en-US"/>
          </a:p>
        </c:txPr>
        <c:crossAx val="2065602527"/>
        <c:crosses val="autoZero"/>
        <c:crossBetween val="between"/>
        <c:majorUnit val="0.2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75000"/>
              <a:lumOff val="25000"/>
            </a:schemeClr>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7513" y="701675"/>
            <a:ext cx="6243637"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7708" y="4447461"/>
            <a:ext cx="5661660" cy="4213384"/>
          </a:xfrm>
          <a:prstGeom prst="rect">
            <a:avLst/>
          </a:prstGeom>
          <a:noFill/>
          <a:ln>
            <a:noFill/>
          </a:ln>
        </p:spPr>
        <p:txBody>
          <a:bodyPr spcFirstLastPara="1" wrap="square" lIns="93921" tIns="93921" rIns="93921" bIns="93921"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3:notes"/>
          <p:cNvSpPr txBox="1">
            <a:spLocks noGrp="1"/>
          </p:cNvSpPr>
          <p:nvPr>
            <p:ph type="body" idx="1"/>
          </p:nvPr>
        </p:nvSpPr>
        <p:spPr>
          <a:xfrm>
            <a:off x="707708" y="4447461"/>
            <a:ext cx="5661660" cy="4213384"/>
          </a:xfrm>
          <a:prstGeom prst="rect">
            <a:avLst/>
          </a:prstGeom>
          <a:noFill/>
          <a:ln>
            <a:noFill/>
          </a:ln>
        </p:spPr>
        <p:txBody>
          <a:bodyPr spcFirstLastPara="1" wrap="square" lIns="93921" tIns="93921" rIns="93921" bIns="93921"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163084" indent="0">
              <a:buNone/>
            </a:pPr>
            <a:r>
              <a:rPr lang="en-US"/>
              <a:t>In the chat, please add 1-2 questions you would like me to ask families, providers, and regional intermediaries when reviewing our recommendations. </a:t>
            </a:r>
          </a:p>
        </p:txBody>
      </p:sp>
    </p:spTree>
    <p:extLst>
      <p:ext uri="{BB962C8B-B14F-4D97-AF65-F5344CB8AC3E}">
        <p14:creationId xmlns:p14="http://schemas.microsoft.com/office/powerpoint/2010/main" val="1957422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13:notes"/>
          <p:cNvSpPr txBox="1">
            <a:spLocks noGrp="1"/>
          </p:cNvSpPr>
          <p:nvPr>
            <p:ph type="body" idx="1"/>
          </p:nvPr>
        </p:nvSpPr>
        <p:spPr>
          <a:xfrm>
            <a:off x="707708" y="4447461"/>
            <a:ext cx="5661660" cy="4213384"/>
          </a:xfrm>
          <a:prstGeom prst="rect">
            <a:avLst/>
          </a:prstGeom>
          <a:noFill/>
          <a:ln>
            <a:noFill/>
          </a:ln>
        </p:spPr>
        <p:txBody>
          <a:bodyPr spcFirstLastPara="1" wrap="square" lIns="93921" tIns="93921" rIns="93921" bIns="93921" anchor="t" anchorCtr="0">
            <a:noAutofit/>
          </a:bodyPr>
          <a:lstStyle/>
          <a:p>
            <a:pPr marL="0" indent="0">
              <a:buNone/>
            </a:pPr>
            <a:endParaRPr/>
          </a:p>
        </p:txBody>
      </p:sp>
    </p:spTree>
    <p:extLst>
      <p:ext uri="{BB962C8B-B14F-4D97-AF65-F5344CB8AC3E}">
        <p14:creationId xmlns:p14="http://schemas.microsoft.com/office/powerpoint/2010/main" val="1629635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13:notes"/>
          <p:cNvSpPr txBox="1">
            <a:spLocks noGrp="1"/>
          </p:cNvSpPr>
          <p:nvPr>
            <p:ph type="body" idx="1"/>
          </p:nvPr>
        </p:nvSpPr>
        <p:spPr>
          <a:xfrm>
            <a:off x="707708" y="4447461"/>
            <a:ext cx="5661660" cy="4213384"/>
          </a:xfrm>
          <a:prstGeom prst="rect">
            <a:avLst/>
          </a:prstGeom>
          <a:noFill/>
          <a:ln>
            <a:noFill/>
          </a:ln>
        </p:spPr>
        <p:txBody>
          <a:bodyPr spcFirstLastPara="1" wrap="square" lIns="93921" tIns="93921" rIns="93921" bIns="93921" anchor="t" anchorCtr="0">
            <a:noAutofit/>
          </a:bodyPr>
          <a:lstStyle/>
          <a:p>
            <a:pPr marL="0" indent="0">
              <a:buNone/>
            </a:pPr>
            <a:endParaRPr/>
          </a:p>
        </p:txBody>
      </p:sp>
    </p:spTree>
    <p:extLst>
      <p:ext uri="{BB962C8B-B14F-4D97-AF65-F5344CB8AC3E}">
        <p14:creationId xmlns:p14="http://schemas.microsoft.com/office/powerpoint/2010/main" val="3760712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3:notes"/>
          <p:cNvSpPr txBox="1">
            <a:spLocks noGrp="1"/>
          </p:cNvSpPr>
          <p:nvPr>
            <p:ph type="body" idx="1"/>
          </p:nvPr>
        </p:nvSpPr>
        <p:spPr>
          <a:xfrm>
            <a:off x="707708" y="4447461"/>
            <a:ext cx="5661660" cy="4213384"/>
          </a:xfrm>
          <a:prstGeom prst="rect">
            <a:avLst/>
          </a:prstGeom>
          <a:noFill/>
          <a:ln>
            <a:noFill/>
          </a:ln>
        </p:spPr>
        <p:txBody>
          <a:bodyPr spcFirstLastPara="1" wrap="square" lIns="93921" tIns="93921" rIns="93921" bIns="93921" anchor="t" anchorCtr="0">
            <a:noAutofit/>
          </a:bodyPr>
          <a:lstStyle/>
          <a:p>
            <a:pPr marL="0" indent="0">
              <a:buNone/>
            </a:pPr>
            <a:endParaRPr/>
          </a:p>
        </p:txBody>
      </p:sp>
    </p:spTree>
    <p:extLst>
      <p:ext uri="{BB962C8B-B14F-4D97-AF65-F5344CB8AC3E}">
        <p14:creationId xmlns:p14="http://schemas.microsoft.com/office/powerpoint/2010/main" val="3248805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163084" indent="0">
              <a:buNone/>
            </a:pPr>
            <a:r>
              <a:rPr lang="en-US"/>
              <a:t>This chart describes where there is the most overlap in functions provided by these regional intermediary structures, and therefore the potential for greater alignment and collaboration. While some entities in some regions may provide any number of these services as they try to help their communities as best they can, the X's represent what State contracts have asked them to do as regional intermediaries for these programs.</a:t>
            </a:r>
          </a:p>
          <a:p>
            <a:pPr marL="163084" indent="0">
              <a:buNone/>
            </a:pPr>
            <a:endParaRPr lang="en-US"/>
          </a:p>
          <a:p>
            <a:pPr marL="163084" indent="0">
              <a:buNone/>
            </a:pPr>
            <a:r>
              <a:rPr lang="en-US"/>
              <a:t>As you can see, there is a lot of overlap in the functions, but different focus areas are causing silos in services and systems (e.g., CCR&amp;Rs focus on child care and CCAP eligibility, while CFC/LICs focus on early intervention and Coordinated intake on Home Visiting. AOK Networks and Birth to Five IL cut across ECEC programs, but AOK Networks are only in a few regions across the State (12 AOK networks) and B-5 IL is a newer structure. MIECHV funded CI is also limited to just a few regions (~14 counties).</a:t>
            </a:r>
          </a:p>
        </p:txBody>
      </p:sp>
    </p:spTree>
    <p:extLst>
      <p:ext uri="{BB962C8B-B14F-4D97-AF65-F5344CB8AC3E}">
        <p14:creationId xmlns:p14="http://schemas.microsoft.com/office/powerpoint/2010/main" val="3546781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163084" indent="0">
              <a:buNone/>
            </a:pPr>
            <a:r>
              <a:rPr lang="en-US"/>
              <a:t>Feedback collected from stakeholders early this summer, including parents, providers, community collaborations and staff of these regional intermediaries, demonstrated that disjointed programs and regional intermediary services lead to a number of barriers to accessing services and making progress in communities. This includes, </a:t>
            </a:r>
          </a:p>
          <a:p>
            <a:pPr marL="469682" indent="-306598"/>
            <a:r>
              <a:rPr lang="en-US"/>
              <a:t>Families have to complete burdensome intake processes separately for each regional entity and program, and act as their own case manager to navigate the different referral sources and eligibility requirements.  </a:t>
            </a:r>
          </a:p>
          <a:p>
            <a:pPr marL="469682" indent="-306598"/>
            <a:r>
              <a:rPr lang="en-US"/>
              <a:t>Providers have limited access to regional training and coaching. Regional intermediaries are not providing a lot of training and coaching these days as most of their capacity is spent on processing applications, trying to find service providers (especially EI), and assisting providers with technology systems. In addition as they look for credit-bearing professional development, which varies by program</a:t>
            </a:r>
          </a:p>
          <a:p>
            <a:pPr marL="469682" indent="-306598"/>
            <a:r>
              <a:rPr lang="en-US"/>
              <a:t>In addition, to support community development, regional intermediaries feel stretched thin as they try to partner with all the different structures, local organizations and community collaboratives because service area boundaries, meetings, needs assessments, and agendas are not aligned. </a:t>
            </a:r>
          </a:p>
          <a:p>
            <a:pPr marL="163084" indent="0">
              <a:buNone/>
            </a:pPr>
            <a:r>
              <a:rPr lang="en-US"/>
              <a:t>However, community members recognized how much more smoothly these supports and experiences are in communities that have resources for coordinated services, systems, and community development, like AOK Networks and a few other areas that have established a regional collaboration model across these entities on their own.</a:t>
            </a:r>
          </a:p>
        </p:txBody>
      </p:sp>
    </p:spTree>
    <p:extLst>
      <p:ext uri="{BB962C8B-B14F-4D97-AF65-F5344CB8AC3E}">
        <p14:creationId xmlns:p14="http://schemas.microsoft.com/office/powerpoint/2010/main" val="129999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8351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13:notes"/>
          <p:cNvSpPr txBox="1">
            <a:spLocks noGrp="1"/>
          </p:cNvSpPr>
          <p:nvPr>
            <p:ph type="body" idx="1"/>
          </p:nvPr>
        </p:nvSpPr>
        <p:spPr>
          <a:xfrm>
            <a:off x="707708" y="4447461"/>
            <a:ext cx="5661660" cy="4213384"/>
          </a:xfrm>
          <a:prstGeom prst="rect">
            <a:avLst/>
          </a:prstGeom>
          <a:noFill/>
          <a:ln>
            <a:noFill/>
          </a:ln>
        </p:spPr>
        <p:txBody>
          <a:bodyPr spcFirstLastPara="1" wrap="square" lIns="93921" tIns="93921" rIns="93921" bIns="93921"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13:notes"/>
          <p:cNvSpPr txBox="1">
            <a:spLocks noGrp="1"/>
          </p:cNvSpPr>
          <p:nvPr>
            <p:ph type="body" idx="1"/>
          </p:nvPr>
        </p:nvSpPr>
        <p:spPr>
          <a:xfrm>
            <a:off x="707708" y="4447461"/>
            <a:ext cx="5661660" cy="4213384"/>
          </a:xfrm>
          <a:prstGeom prst="rect">
            <a:avLst/>
          </a:prstGeom>
          <a:noFill/>
          <a:ln>
            <a:noFill/>
          </a:ln>
        </p:spPr>
        <p:txBody>
          <a:bodyPr spcFirstLastPara="1" wrap="square" lIns="93921" tIns="93921" rIns="93921" bIns="93921" anchor="t" anchorCtr="0">
            <a:noAutofit/>
          </a:bodyPr>
          <a:lstStyle/>
          <a:p>
            <a:pPr marL="0" indent="0">
              <a:buNone/>
            </a:pPr>
            <a:endParaRPr lang="en-US"/>
          </a:p>
        </p:txBody>
      </p:sp>
    </p:spTree>
    <p:extLst>
      <p:ext uri="{BB962C8B-B14F-4D97-AF65-F5344CB8AC3E}">
        <p14:creationId xmlns:p14="http://schemas.microsoft.com/office/powerpoint/2010/main" val="39806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163084" indent="0">
              <a:buNone/>
            </a:pPr>
            <a:endParaRPr lang="en-US"/>
          </a:p>
        </p:txBody>
      </p:sp>
    </p:spTree>
    <p:extLst>
      <p:ext uri="{BB962C8B-B14F-4D97-AF65-F5344CB8AC3E}">
        <p14:creationId xmlns:p14="http://schemas.microsoft.com/office/powerpoint/2010/main" val="3881209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163084" indent="0">
              <a:buNone/>
            </a:pPr>
            <a:endParaRPr lang="en-US"/>
          </a:p>
        </p:txBody>
      </p:sp>
    </p:spTree>
    <p:extLst>
      <p:ext uri="{BB962C8B-B14F-4D97-AF65-F5344CB8AC3E}">
        <p14:creationId xmlns:p14="http://schemas.microsoft.com/office/powerpoint/2010/main" val="330396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163084" indent="0">
              <a:buNone/>
            </a:pPr>
            <a:r>
              <a:rPr lang="en-US"/>
              <a:t>Based on input from the field, and survey responses from this committee which showed majority support for all the ideas from the field, we synthesized the recommendation ideas into the following 4 areas of opportunity to remove regional barriers for families and providers to access services</a:t>
            </a:r>
          </a:p>
          <a:p>
            <a:pPr marL="163084" indent="0">
              <a:buNone/>
            </a:pPr>
            <a:endParaRPr lang="en-US"/>
          </a:p>
          <a:p>
            <a:pPr marL="163084" indent="0">
              <a:buNone/>
            </a:pPr>
            <a:r>
              <a:rPr lang="en-US"/>
              <a:t>It starts with the State aligning governance and systems across ECEC programs that allow intermediaries to integrate support at the regional level, including:</a:t>
            </a:r>
          </a:p>
          <a:p>
            <a:pPr marL="469682" indent="-306598"/>
            <a:r>
              <a:rPr lang="en-US"/>
              <a:t>Aligning regional intermediary service area boundaries to have more clear, consolidated partnerships.</a:t>
            </a:r>
          </a:p>
          <a:p>
            <a:pPr marL="469682" indent="-306598"/>
            <a:r>
              <a:rPr lang="en-US"/>
              <a:t>Unifying intake and application forms and processes for CCAP, EI &amp; HV, and their corresponding eligibility and referral systems, so all regional intermediaries can provide the same intake and eligibility determination process inclusive of all ECEC programs.</a:t>
            </a:r>
          </a:p>
          <a:p>
            <a:pPr marL="469682" indent="-306598"/>
            <a:r>
              <a:rPr lang="en-US"/>
              <a:t>Centralize support for technology systems to increase regional intermediary capacity to provide training &amp; coaching.</a:t>
            </a:r>
          </a:p>
          <a:p>
            <a:pPr marL="469682" indent="-306598"/>
            <a:endParaRPr lang="en-US"/>
          </a:p>
          <a:p>
            <a:pPr marL="163084" indent="0">
              <a:buNone/>
            </a:pPr>
            <a:r>
              <a:rPr lang="en-US"/>
              <a:t>With governance and systems aligned across programs, we can then equip regional intermediary structures to provide integrated intake and referrals, and work in a united way to support community development. This includes:</a:t>
            </a:r>
          </a:p>
          <a:p>
            <a:pPr marL="469682" indent="-306598" defTabSz="939363">
              <a:defRPr/>
            </a:pPr>
            <a:r>
              <a:rPr lang="en-US"/>
              <a:t>Expanding their scope and building cross-sector capabilities so that any point of entry into the system can provide a single, integrated intake experience for families, and referrals to all State services that they may need.</a:t>
            </a:r>
          </a:p>
          <a:p>
            <a:pPr marL="469682" indent="-306598" defTabSz="939363">
              <a:defRPr/>
            </a:pPr>
            <a:r>
              <a:rPr lang="en-US"/>
              <a:t>Expanding and uniting integrated referral systems, and databases for provider and community resources, to enable a more efficient, seamless, method for providing referrals and warm hand offs across programs, be it to another regional intermediary, service provider, or community organization.</a:t>
            </a:r>
          </a:p>
          <a:p>
            <a:pPr marL="469682" indent="-306598" defTabSz="939363">
              <a:defRPr/>
            </a:pPr>
            <a:r>
              <a:rPr lang="en-US"/>
              <a:t>Forming a single planning and reporting table, with a unified, shared agenda and process to create it, that is coordinated by one entity but includes all regional intermediary structures as equal and active partners to help achieve it.</a:t>
            </a:r>
          </a:p>
          <a:p>
            <a:pPr marL="163084" indent="0">
              <a:buNone/>
            </a:pPr>
            <a:endParaRPr lang="en-US"/>
          </a:p>
          <a:p>
            <a:pPr marL="163084" indent="0">
              <a:buNone/>
            </a:pPr>
            <a:r>
              <a:rPr lang="en-US"/>
              <a:t>Lastly, while not as high a priority as integrated intake and community development, enabling regional intermediaries to provide integrated training opportunities (that award credit to all participants) and expanding their capacity to coach will greatly help develop our ECEC workforce. This too starts with the State aligning professional development requirements and training registration systems across programs, and possibly broadening how credits can be earned (e.g., through job-embedded PD). </a:t>
            </a:r>
          </a:p>
          <a:p>
            <a:pPr marL="163084" indent="0">
              <a:buNone/>
            </a:pPr>
            <a:endParaRPr lang="en-US"/>
          </a:p>
        </p:txBody>
      </p:sp>
    </p:spTree>
    <p:extLst>
      <p:ext uri="{BB962C8B-B14F-4D97-AF65-F5344CB8AC3E}">
        <p14:creationId xmlns:p14="http://schemas.microsoft.com/office/powerpoint/2010/main" val="1428707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162560" indent="0" defTabSz="939363">
              <a:buNone/>
              <a:defRPr/>
            </a:pPr>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536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162560" indent="0" defTabSz="939363">
              <a:buNone/>
              <a:defRPr/>
            </a:pPr>
            <a:r>
              <a:rPr lang="en-US">
                <a:solidFill>
                  <a:schemeClr val="tx1"/>
                </a:solidFill>
                <a:latin typeface="Arial" panose="020B0604020202020204" pitchFamily="34" charset="0"/>
                <a:cs typeface="Arial" panose="020B0604020202020204" pitchFamily="34" charset="0"/>
              </a:rPr>
              <a:t>Based on input from the field, the survey, and committee discussion, it looks like we agree philosophically that we need to do these things as a first step to helping families and communities access regional services in a more seamless way. If so, we can move into the implementation phase to start to shape what it looks like.</a:t>
            </a:r>
            <a:endParaRPr lang="en-US"/>
          </a:p>
          <a:p>
            <a:pPr marL="163084" indent="0" defTabSz="939363">
              <a:buNone/>
              <a:defRPr/>
            </a:pPr>
            <a:endParaRPr lang="en-US">
              <a:solidFill>
                <a:schemeClr val="tx1"/>
              </a:solidFill>
              <a:latin typeface="Arial" panose="020B0604020202020204" pitchFamily="34" charset="0"/>
              <a:cs typeface="Arial" panose="020B0604020202020204" pitchFamily="34" charset="0"/>
            </a:endParaRPr>
          </a:p>
          <a:p>
            <a:pPr marL="162560" indent="0" defTabSz="939363">
              <a:buNone/>
              <a:defRPr/>
            </a:pPr>
            <a:r>
              <a:rPr lang="en-US">
                <a:solidFill>
                  <a:schemeClr val="tx1"/>
                </a:solidFill>
              </a:rPr>
              <a:t>We would like to pause here and take a vote to see if committee members agree with these directional recommendations. </a:t>
            </a:r>
            <a:endParaRPr lang="en-US">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1029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solidFill>
                  <a:schemeClr val="tx1"/>
                </a:solidFill>
                <a:latin typeface="Arial" panose="020B0604020202020204" pitchFamily="34" charset="0"/>
                <a:cs typeface="Arial" panose="020B0604020202020204" pitchFamily="34" charset="0"/>
              </a:rPr>
              <a:t>Could appointed I&amp;A committee members please indicate if you are in support of these recommendations by typing yes or no in the chat. </a:t>
            </a:r>
            <a:endParaRPr lang="en-US"/>
          </a:p>
        </p:txBody>
      </p:sp>
    </p:spTree>
    <p:extLst>
      <p:ext uri="{BB962C8B-B14F-4D97-AF65-F5344CB8AC3E}">
        <p14:creationId xmlns:p14="http://schemas.microsoft.com/office/powerpoint/2010/main" val="4064754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335816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7321328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136496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7362898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718112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7694337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5572785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7236198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704026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7" name="Google Shape;17;p4"/>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8" name="Google Shape;18;p4"/>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18720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4036189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DB3BA5-0218-4F0E-9A39-BD3B0F2A2D72}"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071931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DB3BA5-0218-4F0E-9A39-BD3B0F2A2D72}"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7989743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DB3BA5-0218-4F0E-9A39-BD3B0F2A2D72}" type="datetimeFigureOut">
              <a:rPr lang="en-US" smtClean="0"/>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6026491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75DB3BA5-0218-4F0E-9A39-BD3B0F2A2D72}" type="datetimeFigureOut">
              <a:rPr lang="en-US" smtClean="0"/>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2282656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DB3BA5-0218-4F0E-9A39-BD3B0F2A2D72}" type="datetimeFigureOut">
              <a:rPr lang="en-US" smtClean="0"/>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488225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5DB3BA5-0218-4F0E-9A39-BD3B0F2A2D72}"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0680222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5" name="Date Placeholder 4"/>
          <p:cNvSpPr>
            <a:spLocks noGrp="1"/>
          </p:cNvSpPr>
          <p:nvPr>
            <p:ph type="dt" sz="half" idx="10"/>
          </p:nvPr>
        </p:nvSpPr>
        <p:spPr/>
        <p:txBody>
          <a:bodyPr/>
          <a:lstStyle/>
          <a:p>
            <a:fld id="{75DB3BA5-0218-4F0E-9A39-BD3B0F2A2D72}" type="datetimeFigureOut">
              <a:rPr lang="en-US" smtClean="0"/>
              <a:t>9/26/2023</a:t>
            </a:fld>
            <a:endParaRPr lang="en-US"/>
          </a:p>
        </p:txBody>
      </p:sp>
    </p:spTree>
    <p:extLst>
      <p:ext uri="{BB962C8B-B14F-4D97-AF65-F5344CB8AC3E}">
        <p14:creationId xmlns:p14="http://schemas.microsoft.com/office/powerpoint/2010/main" val="62425655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75DB3BA5-0218-4F0E-9A39-BD3B0F2A2D72}" type="datetimeFigureOut">
              <a:rPr lang="en-US" smtClean="0"/>
              <a:t>9/26/2023</a:t>
            </a:fld>
            <a:endParaRPr lang="en-US"/>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8348067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jamboard.google.com/d/1XyC3ZvrzevX_nrUpER1O7xQLy0FrZnCFNeEly8HsCoY/edit?usp=shar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p:nvPr/>
        </p:nvSpPr>
        <p:spPr>
          <a:xfrm>
            <a:off x="0" y="0"/>
            <a:ext cx="9157200" cy="5156700"/>
          </a:xfrm>
          <a:prstGeom prst="rect">
            <a:avLst/>
          </a:prstGeom>
          <a:solidFill>
            <a:srgbClr val="0079C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79C1"/>
                </a:solidFill>
                <a:latin typeface="Arial"/>
                <a:ea typeface="Arial"/>
                <a:cs typeface="Arial"/>
                <a:sym typeface="Arial"/>
              </a:rPr>
              <a:t>PPPP</a:t>
            </a:r>
            <a:endParaRPr sz="1400" b="0" i="0" u="none" strike="noStrike" cap="none">
              <a:solidFill>
                <a:srgbClr val="0079C1"/>
              </a:solidFill>
              <a:latin typeface="Arial"/>
              <a:ea typeface="Arial"/>
              <a:cs typeface="Arial"/>
              <a:sym typeface="Arial"/>
            </a:endParaRPr>
          </a:p>
        </p:txBody>
      </p:sp>
      <p:sp>
        <p:nvSpPr>
          <p:cNvPr id="69" name="Google Shape;69;p15"/>
          <p:cNvSpPr txBox="1"/>
          <p:nvPr/>
        </p:nvSpPr>
        <p:spPr>
          <a:xfrm>
            <a:off x="196925" y="346548"/>
            <a:ext cx="8026325" cy="2555402"/>
          </a:xfrm>
          <a:prstGeom prst="rect">
            <a:avLst/>
          </a:prstGeom>
          <a:noFill/>
          <a:ln>
            <a:noFill/>
          </a:ln>
        </p:spPr>
        <p:txBody>
          <a:bodyPr spcFirstLastPara="1" wrap="square" lIns="91425" tIns="91425" rIns="91425" bIns="91425" anchor="t" anchorCtr="0">
            <a:noAutofit/>
          </a:bodyPr>
          <a:lstStyle/>
          <a:p>
            <a:pPr marL="0" marR="0" lvl="0" indent="0" algn="l" rtl="0">
              <a:lnSpc>
                <a:spcPct val="85000"/>
              </a:lnSpc>
              <a:spcBef>
                <a:spcPts val="0"/>
              </a:spcBef>
              <a:spcAft>
                <a:spcPts val="0"/>
              </a:spcAft>
              <a:buClr>
                <a:srgbClr val="000000"/>
              </a:buClr>
              <a:buSzPts val="7200"/>
              <a:buFont typeface="Arial"/>
              <a:buNone/>
            </a:pPr>
            <a:r>
              <a:rPr lang="en" sz="4000" b="1" i="0" u="none" strike="noStrike" cap="none">
                <a:solidFill>
                  <a:srgbClr val="FFFFFF"/>
                </a:solidFill>
                <a:ea typeface="Proxima Nova"/>
                <a:cs typeface="Proxima Nova"/>
                <a:sym typeface="Proxima Nova"/>
              </a:rPr>
              <a:t>Welcome, Introduction &amp; Review of Agenda</a:t>
            </a:r>
          </a:p>
          <a:p>
            <a:pPr marL="0" marR="0" lvl="0" indent="0" algn="l" rtl="0">
              <a:lnSpc>
                <a:spcPct val="85000"/>
              </a:lnSpc>
              <a:spcBef>
                <a:spcPts val="0"/>
              </a:spcBef>
              <a:spcAft>
                <a:spcPts val="0"/>
              </a:spcAft>
              <a:buClr>
                <a:srgbClr val="000000"/>
              </a:buClr>
              <a:buSzPts val="7200"/>
              <a:buFont typeface="Arial"/>
              <a:buNone/>
            </a:pPr>
            <a:endParaRPr lang="en" sz="4000" b="1">
              <a:solidFill>
                <a:srgbClr val="FFFFFF"/>
              </a:solidFill>
              <a:ea typeface="Proxima Nova"/>
              <a:cs typeface="Proxima Nova"/>
              <a:sym typeface="Proxima Nova"/>
            </a:endParaRPr>
          </a:p>
          <a:p>
            <a:pPr>
              <a:lnSpc>
                <a:spcPct val="85000"/>
              </a:lnSpc>
              <a:buClr>
                <a:srgbClr val="000000"/>
              </a:buClr>
              <a:buSzPts val="7200"/>
            </a:pPr>
            <a:r>
              <a:rPr lang="en" sz="2000" b="1">
                <a:solidFill>
                  <a:srgbClr val="FFFFFF"/>
                </a:solidFill>
                <a:ea typeface="Proxima Nova"/>
                <a:cs typeface="Proxima Nova"/>
                <a:sym typeface="Proxima Nova"/>
              </a:rPr>
              <a:t>Presenters: </a:t>
            </a:r>
            <a:r>
              <a:rPr lang="en-US" sz="2000" b="1">
                <a:solidFill>
                  <a:srgbClr val="FFFFFF"/>
                </a:solidFill>
                <a:ea typeface="Proxima Nova"/>
                <a:cs typeface="Proxima Nova"/>
                <a:sym typeface="Proxima Nova"/>
              </a:rPr>
              <a:t>ELC Integration and Alignment Committee Co-chairs Shauna </a:t>
            </a:r>
            <a:r>
              <a:rPr lang="en-US" sz="2000" b="1" err="1">
                <a:solidFill>
                  <a:srgbClr val="FFFFFF"/>
                </a:solidFill>
                <a:ea typeface="Proxima Nova"/>
                <a:cs typeface="Proxima Nova"/>
                <a:sym typeface="Proxima Nova"/>
              </a:rPr>
              <a:t>Ejeh</a:t>
            </a:r>
            <a:r>
              <a:rPr lang="en-US" sz="2000" b="1">
                <a:solidFill>
                  <a:srgbClr val="FFFFFF"/>
                </a:solidFill>
                <a:ea typeface="Proxima Nova"/>
                <a:cs typeface="Proxima Nova"/>
                <a:sym typeface="Proxima Nova"/>
              </a:rPr>
              <a:t> and Trish Rooney</a:t>
            </a:r>
            <a:endParaRPr lang="en" sz="2000" b="1" i="0" u="none" strike="noStrike" cap="none">
              <a:solidFill>
                <a:srgbClr val="FFFFFF"/>
              </a:solidFill>
              <a:ea typeface="Proxima Nova"/>
              <a:cs typeface="Proxima Nova"/>
            </a:endParaRPr>
          </a:p>
        </p:txBody>
      </p:sp>
      <p:sp>
        <p:nvSpPr>
          <p:cNvPr id="2" name="Slide Number Placeholder 4">
            <a:extLst>
              <a:ext uri="{FF2B5EF4-FFF2-40B4-BE49-F238E27FC236}">
                <a16:creationId xmlns:a16="http://schemas.microsoft.com/office/drawing/2014/main" id="{471D0D35-788E-74C8-217B-A7455FC2C1CB}"/>
              </a:ext>
            </a:extLst>
          </p:cNvPr>
          <p:cNvSpPr>
            <a:spLocks noGrp="1"/>
          </p:cNvSpPr>
          <p:nvPr>
            <p:ph type="sldNum" sz="quarter"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1</a:t>
            </a:fld>
            <a:endParaRPr lang="en" sz="1000">
              <a:solidFill>
                <a:schemeClr val="bg1"/>
              </a:solidFill>
            </a:endParaRPr>
          </a:p>
        </p:txBody>
      </p:sp>
    </p:spTree>
    <p:extLst>
      <p:ext uri="{BB962C8B-B14F-4D97-AF65-F5344CB8AC3E}">
        <p14:creationId xmlns:p14="http://schemas.microsoft.com/office/powerpoint/2010/main" val="1526651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DFB7-3089-43D9-5019-333370948625}"/>
              </a:ext>
            </a:extLst>
          </p:cNvPr>
          <p:cNvSpPr>
            <a:spLocks noGrp="1"/>
          </p:cNvSpPr>
          <p:nvPr>
            <p:ph type="title"/>
          </p:nvPr>
        </p:nvSpPr>
        <p:spPr>
          <a:xfrm>
            <a:off x="508001" y="457200"/>
            <a:ext cx="6962320" cy="990600"/>
          </a:xfrm>
        </p:spPr>
        <p:txBody>
          <a:bodyPr>
            <a:normAutofit/>
          </a:bodyPr>
          <a:lstStyle/>
          <a:p>
            <a:r>
              <a:rPr lang="en-US" sz="2400" dirty="0"/>
              <a:t>Suggested revisions based on committee input</a:t>
            </a:r>
          </a:p>
        </p:txBody>
      </p:sp>
      <p:sp>
        <p:nvSpPr>
          <p:cNvPr id="3" name="Content Placeholder 2">
            <a:extLst>
              <a:ext uri="{FF2B5EF4-FFF2-40B4-BE49-F238E27FC236}">
                <a16:creationId xmlns:a16="http://schemas.microsoft.com/office/drawing/2014/main" id="{C360A9B5-2C8F-7108-79FE-2F0390A084FD}"/>
              </a:ext>
            </a:extLst>
          </p:cNvPr>
          <p:cNvSpPr>
            <a:spLocks noGrp="1"/>
          </p:cNvSpPr>
          <p:nvPr>
            <p:ph idx="1"/>
          </p:nvPr>
        </p:nvSpPr>
        <p:spPr>
          <a:xfrm>
            <a:off x="410029" y="1447800"/>
            <a:ext cx="6741885" cy="2910580"/>
          </a:xfrm>
        </p:spPr>
        <p:txBody>
          <a:bodyPr vert="horz" lIns="91440" tIns="45720" rIns="91440" bIns="45720" rtlCol="0" anchor="t">
            <a:normAutofit/>
          </a:bodyPr>
          <a:lstStyle/>
          <a:p>
            <a:pPr marL="342900" indent="-342900">
              <a:spcBef>
                <a:spcPts val="1200"/>
              </a:spcBef>
              <a:buSzPct val="100000"/>
              <a:buFont typeface="+mj-lt"/>
              <a:buAutoNum type="arabicPeriod"/>
            </a:pPr>
            <a:r>
              <a:rPr lang="en-US" sz="1600" dirty="0"/>
              <a:t>Set T&amp;TA aside for now and determine an alternative approach or setting to develop more comprehensive recommendations for this function.</a:t>
            </a:r>
          </a:p>
          <a:p>
            <a:pPr marL="342900" indent="-342900">
              <a:spcBef>
                <a:spcPts val="1200"/>
              </a:spcBef>
              <a:buSzPct val="100000"/>
              <a:buFont typeface="+mj-lt"/>
              <a:buAutoNum type="arabicPeriod"/>
            </a:pPr>
            <a:r>
              <a:rPr lang="en-US" sz="1600" dirty="0"/>
              <a:t>Remove reference to “IRIS” specifically, to encourage exploring different options for a state-wide system for integrated referrals.   </a:t>
            </a:r>
          </a:p>
          <a:p>
            <a:pPr marL="342900" indent="-342900">
              <a:spcBef>
                <a:spcPts val="1200"/>
              </a:spcBef>
              <a:buSzPct val="100000"/>
              <a:buFont typeface="+mj-lt"/>
              <a:buAutoNum type="arabicPeriod"/>
            </a:pPr>
            <a:r>
              <a:rPr lang="en-US" sz="1600" dirty="0"/>
              <a:t>Expand on implementation considerations in final report to increase the likelihood of smooth implementation and positive outcomes for families.</a:t>
            </a:r>
          </a:p>
        </p:txBody>
      </p:sp>
      <p:sp>
        <p:nvSpPr>
          <p:cNvPr id="4" name="Slide Number Placeholder 3">
            <a:extLst>
              <a:ext uri="{FF2B5EF4-FFF2-40B4-BE49-F238E27FC236}">
                <a16:creationId xmlns:a16="http://schemas.microsoft.com/office/drawing/2014/main" id="{56506E92-65D0-E106-071B-6ACC37D290EE}"/>
              </a:ext>
            </a:extLst>
          </p:cNvPr>
          <p:cNvSpPr>
            <a:spLocks noGrp="1"/>
          </p:cNvSpPr>
          <p:nvPr>
            <p:ph type="sldNum" sz="quarter" idx="12"/>
          </p:nvPr>
        </p:nvSpPr>
        <p:spPr>
          <a:xfrm>
            <a:off x="8396505" y="4720803"/>
            <a:ext cx="512504" cy="273844"/>
          </a:xfrm>
        </p:spPr>
        <p:txBody>
          <a:bodyPr/>
          <a:lstStyle/>
          <a:p>
            <a:pPr marL="0" lvl="0" indent="0" algn="r" rtl="0">
              <a:spcBef>
                <a:spcPts val="0"/>
              </a:spcBef>
              <a:spcAft>
                <a:spcPts val="0"/>
              </a:spcAft>
              <a:buNone/>
            </a:pPr>
            <a:fld id="{00000000-1234-1234-1234-123412341234}" type="slidenum">
              <a:rPr lang="en" smtClean="0">
                <a:solidFill>
                  <a:schemeClr val="bg1"/>
                </a:solidFill>
              </a:rPr>
              <a:t>10</a:t>
            </a:fld>
            <a:endParaRPr lang="en">
              <a:solidFill>
                <a:schemeClr val="bg1"/>
              </a:solidFill>
            </a:endParaRPr>
          </a:p>
        </p:txBody>
      </p:sp>
    </p:spTree>
    <p:extLst>
      <p:ext uri="{BB962C8B-B14F-4D97-AF65-F5344CB8AC3E}">
        <p14:creationId xmlns:p14="http://schemas.microsoft.com/office/powerpoint/2010/main" val="3796931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E6E821-B668-40BE-5530-FB67D2E61B6B}"/>
              </a:ext>
            </a:extLst>
          </p:cNvPr>
          <p:cNvSpPr>
            <a:spLocks noGrp="1"/>
          </p:cNvSpPr>
          <p:nvPr>
            <p:ph type="sldNum" sz="quarter" idx="12"/>
          </p:nvPr>
        </p:nvSpPr>
        <p:spPr>
          <a:xfrm>
            <a:off x="8620964" y="4859960"/>
            <a:ext cx="512504" cy="273844"/>
          </a:xfrm>
        </p:spPr>
        <p:txBody>
          <a:bodyPr/>
          <a:lstStyle/>
          <a:p>
            <a:pPr marL="0" lvl="0" indent="0" algn="r" rtl="0">
              <a:spcBef>
                <a:spcPts val="0"/>
              </a:spcBef>
              <a:spcAft>
                <a:spcPts val="0"/>
              </a:spcAft>
              <a:buNone/>
            </a:pPr>
            <a:fld id="{00000000-1234-1234-1234-123412341234}" type="slidenum">
              <a:rPr lang="en" smtClean="0"/>
              <a:t>11</a:t>
            </a:fld>
            <a:endParaRPr lang="en"/>
          </a:p>
        </p:txBody>
      </p:sp>
      <p:sp>
        <p:nvSpPr>
          <p:cNvPr id="5" name="TextBox 4">
            <a:extLst>
              <a:ext uri="{FF2B5EF4-FFF2-40B4-BE49-F238E27FC236}">
                <a16:creationId xmlns:a16="http://schemas.microsoft.com/office/drawing/2014/main" id="{5DEE05E6-19C0-8CD5-39A1-F72C5967CAA6}"/>
              </a:ext>
            </a:extLst>
          </p:cNvPr>
          <p:cNvSpPr txBox="1"/>
          <p:nvPr/>
        </p:nvSpPr>
        <p:spPr>
          <a:xfrm>
            <a:off x="194508" y="440871"/>
            <a:ext cx="625492"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STATE</a:t>
            </a:r>
          </a:p>
        </p:txBody>
      </p:sp>
      <p:sp>
        <p:nvSpPr>
          <p:cNvPr id="9" name="TextBox 8">
            <a:extLst>
              <a:ext uri="{FF2B5EF4-FFF2-40B4-BE49-F238E27FC236}">
                <a16:creationId xmlns:a16="http://schemas.microsoft.com/office/drawing/2014/main" id="{7F89CB45-9D05-3222-B562-B9D5A0C545B0}"/>
              </a:ext>
            </a:extLst>
          </p:cNvPr>
          <p:cNvSpPr txBox="1"/>
          <p:nvPr/>
        </p:nvSpPr>
        <p:spPr>
          <a:xfrm>
            <a:off x="194508" y="1507761"/>
            <a:ext cx="715260"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REGION</a:t>
            </a:r>
          </a:p>
        </p:txBody>
      </p:sp>
      <p:sp>
        <p:nvSpPr>
          <p:cNvPr id="13" name="TextBox 12">
            <a:extLst>
              <a:ext uri="{FF2B5EF4-FFF2-40B4-BE49-F238E27FC236}">
                <a16:creationId xmlns:a16="http://schemas.microsoft.com/office/drawing/2014/main" id="{063308F8-FE27-10DD-2015-89F22EFDCC5E}"/>
              </a:ext>
            </a:extLst>
          </p:cNvPr>
          <p:cNvSpPr txBox="1"/>
          <p:nvPr/>
        </p:nvSpPr>
        <p:spPr>
          <a:xfrm>
            <a:off x="194508" y="4053951"/>
            <a:ext cx="647934"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LOCAL</a:t>
            </a:r>
          </a:p>
        </p:txBody>
      </p:sp>
      <p:sp>
        <p:nvSpPr>
          <p:cNvPr id="8" name="Rectangle 7">
            <a:extLst>
              <a:ext uri="{FF2B5EF4-FFF2-40B4-BE49-F238E27FC236}">
                <a16:creationId xmlns:a16="http://schemas.microsoft.com/office/drawing/2014/main" id="{9CAD712D-7A6D-57F9-EBEF-23B7BD7BCD1A}"/>
              </a:ext>
            </a:extLst>
          </p:cNvPr>
          <p:cNvSpPr/>
          <p:nvPr/>
        </p:nvSpPr>
        <p:spPr>
          <a:xfrm>
            <a:off x="975049" y="1507761"/>
            <a:ext cx="7807896" cy="982344"/>
          </a:xfrm>
          <a:prstGeom prst="rect">
            <a:avLst/>
          </a:prstGeom>
          <a:solidFill>
            <a:schemeClr val="bg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r>
              <a:rPr lang="en-US" sz="1100" b="1" i="0" kern="1200">
                <a:solidFill>
                  <a:schemeClr val="tx1"/>
                </a:solidFill>
                <a:latin typeface="Arial"/>
                <a:cs typeface="Arial"/>
              </a:rPr>
              <a:t>Integrated Intake</a:t>
            </a:r>
            <a:r>
              <a:rPr lang="en-US" sz="1100" b="1">
                <a:solidFill>
                  <a:schemeClr val="tx1"/>
                </a:solidFill>
                <a:latin typeface="Arial"/>
                <a:cs typeface="Arial"/>
              </a:rPr>
              <a:t> &amp; R</a:t>
            </a:r>
            <a:r>
              <a:rPr lang="en-US" sz="1100" b="1" i="0" kern="1200">
                <a:solidFill>
                  <a:schemeClr val="tx1"/>
                </a:solidFill>
                <a:latin typeface="Arial"/>
                <a:cs typeface="Arial"/>
              </a:rPr>
              <a:t>eferral</a:t>
            </a:r>
          </a:p>
          <a:p>
            <a:pPr marL="228600" indent="-228600">
              <a:buFont typeface="+mj-lt"/>
              <a:buAutoNum type="arabicPeriod" startAt="3"/>
            </a:pPr>
            <a:r>
              <a:rPr lang="en-US" sz="1100" i="0" kern="1200">
                <a:solidFill>
                  <a:schemeClr val="tx1"/>
                </a:solidFill>
                <a:latin typeface="Arial"/>
                <a:cs typeface="Arial"/>
              </a:rPr>
              <a:t>Expand</a:t>
            </a:r>
            <a:r>
              <a:rPr lang="en-US" sz="1100">
                <a:solidFill>
                  <a:schemeClr val="tx1"/>
                </a:solidFill>
                <a:latin typeface="Arial"/>
                <a:cs typeface="Arial"/>
              </a:rPr>
              <a:t> system point of entry’s </a:t>
            </a:r>
            <a:r>
              <a:rPr lang="en-US" sz="1100" i="0" kern="1200">
                <a:solidFill>
                  <a:schemeClr val="tx1"/>
                </a:solidFill>
                <a:latin typeface="Arial"/>
                <a:cs typeface="Arial"/>
              </a:rPr>
              <a:t>scope</a:t>
            </a:r>
            <a:r>
              <a:rPr lang="en-US" sz="1100">
                <a:solidFill>
                  <a:schemeClr val="tx1"/>
                </a:solidFill>
                <a:latin typeface="Arial"/>
                <a:cs typeface="Arial"/>
              </a:rPr>
              <a:t> </a:t>
            </a:r>
            <a:r>
              <a:rPr lang="en-US" sz="1100" i="0" kern="1200">
                <a:solidFill>
                  <a:schemeClr val="tx1"/>
                </a:solidFill>
                <a:latin typeface="Arial"/>
                <a:cs typeface="Arial"/>
              </a:rPr>
              <a:t>and capabilities to provide integrated intake, referral, and a “warm hand off” across ECEC programs; collocate regional staff as possible to strengthen collaboration.</a:t>
            </a:r>
          </a:p>
          <a:p>
            <a:pPr marL="228600" indent="-228600">
              <a:buFont typeface="+mj-lt"/>
              <a:buAutoNum type="arabicPeriod" startAt="3"/>
            </a:pPr>
            <a:r>
              <a:rPr lang="en-US" sz="1100" i="0" kern="1200">
                <a:solidFill>
                  <a:schemeClr val="tx1"/>
                </a:solidFill>
                <a:latin typeface="Arial"/>
                <a:cs typeface="Arial"/>
              </a:rPr>
              <a:t>Develop a state-wide integrated intake &amp; referral system to streamline referrals for regional intermediaries &amp; providers.</a:t>
            </a:r>
          </a:p>
          <a:p>
            <a:pPr marL="228600" indent="-228600">
              <a:buFont typeface="+mj-lt"/>
              <a:buAutoNum type="arabicPeriod" startAt="3"/>
            </a:pPr>
            <a:r>
              <a:rPr lang="en-US" sz="1100" i="0" kern="1200">
                <a:solidFill>
                  <a:schemeClr val="tx1"/>
                </a:solidFill>
                <a:latin typeface="Arial"/>
                <a:cs typeface="Arial"/>
              </a:rPr>
              <a:t>Streamline and consolidate regional intermediary support for referrals to community resources.</a:t>
            </a:r>
          </a:p>
          <a:p>
            <a:pPr marL="171450" indent="-171450">
              <a:buFont typeface="Arial" panose="020B0604020202020204" pitchFamily="34" charset="0"/>
              <a:buChar char="•"/>
            </a:pPr>
            <a:endParaRPr lang="en-US" sz="1100" b="1" i="0" kern="1200">
              <a:solidFill>
                <a:schemeClr val="tx1"/>
              </a:solidFill>
              <a:latin typeface="Arial" panose="020B0604020202020204" pitchFamily="34" charset="0"/>
              <a:cs typeface="Arial" panose="020B0604020202020204" pitchFamily="34" charset="0"/>
            </a:endParaRPr>
          </a:p>
          <a:p>
            <a:endParaRPr lang="en-US" sz="1100" b="1" i="0" kern="1200">
              <a:solidFill>
                <a:schemeClr val="tx1"/>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FC9F143-40F4-AB17-E4A7-46118D8D272F}"/>
              </a:ext>
            </a:extLst>
          </p:cNvPr>
          <p:cNvSpPr/>
          <p:nvPr/>
        </p:nvSpPr>
        <p:spPr>
          <a:xfrm>
            <a:off x="975049" y="440871"/>
            <a:ext cx="7820763" cy="942255"/>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45720" bIns="45720" rtlCol="0" anchor="t"/>
          <a:lstStyle/>
          <a:p>
            <a:r>
              <a:rPr lang="en-US" sz="1100" b="1" i="0" kern="1200">
                <a:solidFill>
                  <a:schemeClr val="tx1"/>
                </a:solidFill>
                <a:latin typeface="Arial"/>
                <a:cs typeface="Arial"/>
              </a:rPr>
              <a:t>Aligned Governance and Systems</a:t>
            </a:r>
          </a:p>
          <a:p>
            <a:pPr marL="228600" indent="-228600">
              <a:buFont typeface="+mj-lt"/>
              <a:buAutoNum type="arabicPeriod"/>
            </a:pPr>
            <a:r>
              <a:rPr lang="en-US" sz="1100" i="0" kern="1200">
                <a:solidFill>
                  <a:schemeClr val="tx1"/>
                </a:solidFill>
                <a:latin typeface="Arial"/>
                <a:cs typeface="Arial"/>
              </a:rPr>
              <a:t>Align service area boundaries for all regional intermediary structures to </a:t>
            </a:r>
            <a:r>
              <a:rPr lang="en-US" sz="1100">
                <a:solidFill>
                  <a:schemeClr val="tx1"/>
                </a:solidFill>
                <a:latin typeface="Arial"/>
                <a:cs typeface="Arial"/>
              </a:rPr>
              <a:t>simplify navigation and consolidate partnerships</a:t>
            </a:r>
            <a:r>
              <a:rPr lang="en-US" sz="1100" i="0" kern="1200">
                <a:solidFill>
                  <a:schemeClr val="tx1"/>
                </a:solidFill>
                <a:latin typeface="Arial"/>
                <a:cs typeface="Arial"/>
              </a:rPr>
              <a:t> (CCR&amp;Rs, CFC/LIC, B-5 IL</a:t>
            </a:r>
            <a:r>
              <a:rPr lang="en-US" sz="1100">
                <a:solidFill>
                  <a:schemeClr val="tx1"/>
                </a:solidFill>
                <a:latin typeface="Arial"/>
                <a:cs typeface="Arial"/>
              </a:rPr>
              <a:t>,</a:t>
            </a:r>
            <a:r>
              <a:rPr lang="en-US" sz="1100" i="0" kern="1200">
                <a:solidFill>
                  <a:schemeClr val="tx1"/>
                </a:solidFill>
                <a:latin typeface="Arial"/>
                <a:cs typeface="Arial"/>
              </a:rPr>
              <a:t> AOK, CI).</a:t>
            </a:r>
          </a:p>
          <a:p>
            <a:pPr marL="228600" indent="-228600">
              <a:buFont typeface="+mj-lt"/>
              <a:buAutoNum type="arabicPeriod"/>
            </a:pPr>
            <a:r>
              <a:rPr lang="en-US" sz="1100" i="0" kern="1200">
                <a:solidFill>
                  <a:schemeClr val="tx1"/>
                </a:solidFill>
                <a:latin typeface="Arial"/>
                <a:cs typeface="Arial"/>
              </a:rPr>
              <a:t>Unify intake and application forms/processes </a:t>
            </a:r>
            <a:r>
              <a:rPr lang="en-US" sz="1100">
                <a:solidFill>
                  <a:schemeClr val="tx1"/>
                </a:solidFill>
                <a:latin typeface="Arial"/>
                <a:cs typeface="Arial"/>
              </a:rPr>
              <a:t>to enable system points of entry to </a:t>
            </a:r>
            <a:r>
              <a:rPr lang="en-US" sz="1100" i="0" kern="1200">
                <a:solidFill>
                  <a:schemeClr val="tx1"/>
                </a:solidFill>
                <a:latin typeface="Arial"/>
                <a:cs typeface="Arial"/>
              </a:rPr>
              <a:t>provide state-wide coordinated intake, eligibility determination, and referrals </a:t>
            </a:r>
            <a:r>
              <a:rPr lang="en-US" sz="1100">
                <a:solidFill>
                  <a:schemeClr val="tx1"/>
                </a:solidFill>
                <a:latin typeface="Arial"/>
                <a:cs typeface="Arial"/>
              </a:rPr>
              <a:t>across ECEC programs</a:t>
            </a:r>
            <a:r>
              <a:rPr lang="en-US" sz="1100" i="0" kern="1200">
                <a:solidFill>
                  <a:schemeClr val="tx1"/>
                </a:solidFill>
                <a:latin typeface="Arial"/>
                <a:cs typeface="Arial"/>
              </a:rPr>
              <a:t>.</a:t>
            </a:r>
          </a:p>
        </p:txBody>
      </p:sp>
      <p:sp>
        <p:nvSpPr>
          <p:cNvPr id="11" name="Rectangle 10">
            <a:extLst>
              <a:ext uri="{FF2B5EF4-FFF2-40B4-BE49-F238E27FC236}">
                <a16:creationId xmlns:a16="http://schemas.microsoft.com/office/drawing/2014/main" id="{561283E6-E469-4242-6BCB-7969A9579244}"/>
              </a:ext>
            </a:extLst>
          </p:cNvPr>
          <p:cNvSpPr/>
          <p:nvPr/>
        </p:nvSpPr>
        <p:spPr>
          <a:xfrm>
            <a:off x="975049" y="2490110"/>
            <a:ext cx="7815621" cy="1103900"/>
          </a:xfrm>
          <a:prstGeom prst="rect">
            <a:avLst/>
          </a:prstGeom>
          <a:solidFill>
            <a:schemeClr val="bg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45720" bIns="45720" rtlCol="0" anchor="t"/>
          <a:lstStyle/>
          <a:p>
            <a:r>
              <a:rPr lang="en-US" sz="1100" b="1" dirty="0">
                <a:solidFill>
                  <a:schemeClr val="tx1"/>
                </a:solidFill>
                <a:latin typeface="Arial"/>
                <a:cs typeface="Arial"/>
              </a:rPr>
              <a:t>S</a:t>
            </a:r>
            <a:r>
              <a:rPr lang="en-US" sz="1100" b="1" i="0" kern="1200" dirty="0">
                <a:solidFill>
                  <a:schemeClr val="tx1"/>
                </a:solidFill>
                <a:latin typeface="Arial"/>
                <a:cs typeface="Arial"/>
              </a:rPr>
              <a:t>hared Community Development</a:t>
            </a:r>
          </a:p>
          <a:p>
            <a:pPr marL="228600" indent="-228600">
              <a:buFont typeface="+mj-lt"/>
              <a:buAutoNum type="arabicPeriod" startAt="6"/>
            </a:pPr>
            <a:r>
              <a:rPr lang="en-US" sz="1100" i="0" kern="1200" dirty="0">
                <a:solidFill>
                  <a:schemeClr val="tx1"/>
                </a:solidFill>
                <a:latin typeface="Arial"/>
                <a:cs typeface="Arial"/>
              </a:rPr>
              <a:t>Merge regional intermediary councils and meetings to create one planning/reporting table per region, coordinated by one regional intermediary but with a defined role and sufficient capacity for the other regional intermediaries to participate.</a:t>
            </a:r>
            <a:r>
              <a:rPr lang="en-US" sz="1100" dirty="0">
                <a:solidFill>
                  <a:schemeClr val="tx1"/>
                </a:solidFill>
                <a:latin typeface="Arial"/>
                <a:cs typeface="Arial"/>
              </a:rPr>
              <a:t> </a:t>
            </a:r>
            <a:endParaRPr lang="en-US" sz="1100" i="0" kern="1200" dirty="0">
              <a:solidFill>
                <a:schemeClr val="tx1"/>
              </a:solidFill>
              <a:latin typeface="Arial" panose="020B0604020202020204" pitchFamily="34" charset="0"/>
              <a:cs typeface="Arial" panose="020B0604020202020204" pitchFamily="34" charset="0"/>
            </a:endParaRPr>
          </a:p>
          <a:p>
            <a:pPr marL="228600" indent="-228600">
              <a:buFont typeface="+mj-lt"/>
              <a:buAutoNum type="arabicPeriod" startAt="6"/>
            </a:pPr>
            <a:r>
              <a:rPr lang="en-US" sz="1100" i="0" kern="1200" dirty="0">
                <a:solidFill>
                  <a:schemeClr val="tx1"/>
                </a:solidFill>
                <a:latin typeface="Arial"/>
                <a:cs typeface="Arial"/>
              </a:rPr>
              <a:t>Develop a single, shared agenda for each region that all regional intermediaries support.</a:t>
            </a:r>
          </a:p>
          <a:p>
            <a:pPr marL="228600" indent="-228600">
              <a:buFont typeface="+mj-lt"/>
              <a:buAutoNum type="arabicPeriod" startAt="6"/>
            </a:pPr>
            <a:r>
              <a:rPr lang="en-US" sz="1100" i="0" kern="1200" dirty="0">
                <a:solidFill>
                  <a:schemeClr val="tx1"/>
                </a:solidFill>
                <a:latin typeface="Arial"/>
                <a:cs typeface="Arial"/>
              </a:rPr>
              <a:t>Unify needs assessments and parent surveys into one per region, and create universal access to this input; Reduce cadence of assessments/surveys to shift resources to driving change.</a:t>
            </a:r>
            <a:endParaRPr lang="en-US" sz="1100" b="1" i="0" kern="1200" dirty="0">
              <a:solidFill>
                <a:schemeClr val="tx1"/>
              </a:solidFill>
              <a:latin typeface="Arial"/>
              <a:cs typeface="Arial"/>
            </a:endParaRPr>
          </a:p>
          <a:p>
            <a:endParaRPr lang="en-US" sz="1100" b="1" i="0" kern="1200" dirty="0">
              <a:solidFill>
                <a:schemeClr val="tx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ACD7C477-F827-88C7-81D4-E8D2B1984F17}"/>
              </a:ext>
            </a:extLst>
          </p:cNvPr>
          <p:cNvSpPr/>
          <p:nvPr/>
        </p:nvSpPr>
        <p:spPr>
          <a:xfrm>
            <a:off x="975049" y="4053951"/>
            <a:ext cx="7820763" cy="874164"/>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100" b="1" i="0" kern="1200">
                <a:solidFill>
                  <a:schemeClr val="tx1"/>
                </a:solidFill>
                <a:latin typeface="Arial"/>
                <a:cs typeface="Arial"/>
              </a:rPr>
              <a:t>Outcomes (impact goals)</a:t>
            </a:r>
          </a:p>
          <a:p>
            <a:pPr marL="171450" indent="-171450">
              <a:buFont typeface="Arial" panose="020B0604020202020204" pitchFamily="34" charset="0"/>
              <a:buChar char="•"/>
            </a:pPr>
            <a:r>
              <a:rPr lang="en-US" sz="1100">
                <a:solidFill>
                  <a:schemeClr val="tx1"/>
                </a:solidFill>
                <a:latin typeface="Arial"/>
                <a:cs typeface="Arial"/>
              </a:rPr>
              <a:t>Families &amp; Children: A more efficient, simplified, and seamless experience for families to connect to services.</a:t>
            </a:r>
          </a:p>
          <a:p>
            <a:pPr marL="171450" indent="-171450">
              <a:buFont typeface="Arial" panose="020B0604020202020204" pitchFamily="34" charset="0"/>
              <a:buChar char="•"/>
            </a:pPr>
            <a:r>
              <a:rPr lang="en-US" sz="1100" i="0" kern="1200">
                <a:solidFill>
                  <a:schemeClr val="tx1"/>
                </a:solidFill>
                <a:latin typeface="Arial"/>
                <a:cs typeface="Arial"/>
              </a:rPr>
              <a:t>Providers: I</a:t>
            </a:r>
            <a:r>
              <a:rPr lang="en-US" sz="1100">
                <a:solidFill>
                  <a:schemeClr val="tx1"/>
                </a:solidFill>
                <a:latin typeface="Arial"/>
                <a:cs typeface="Arial"/>
              </a:rPr>
              <a:t>ncreased capacity to make referrals (via easier, more efficient navigation and systems)</a:t>
            </a:r>
            <a:r>
              <a:rPr lang="en-US" sz="1100" i="0" kern="1200">
                <a:solidFill>
                  <a:schemeClr val="tx1"/>
                </a:solidFill>
                <a:latin typeface="Arial"/>
                <a:cs typeface="Arial"/>
              </a:rPr>
              <a:t>.</a:t>
            </a:r>
          </a:p>
          <a:p>
            <a:pPr marL="171450" indent="-171450">
              <a:buFont typeface="Arial" panose="020B0604020202020204" pitchFamily="34" charset="0"/>
              <a:buChar char="•"/>
            </a:pPr>
            <a:r>
              <a:rPr lang="en-US" sz="1100" i="0" kern="1200">
                <a:solidFill>
                  <a:schemeClr val="tx1"/>
                </a:solidFill>
                <a:latin typeface="Arial"/>
                <a:cs typeface="Arial"/>
              </a:rPr>
              <a:t>Local &amp; Regional Intermediaries: Increased collaboration to improve services and align supports to local needs.</a:t>
            </a:r>
            <a:endParaRPr lang="en-US" sz="1100" i="0" kern="120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a:solidFill>
                  <a:schemeClr val="tx1"/>
                </a:solidFill>
                <a:latin typeface="Arial"/>
                <a:cs typeface="Arial"/>
              </a:rPr>
              <a:t>Governance: Greater funding efficacy and more equitable access to services.</a:t>
            </a:r>
            <a:endParaRPr lang="en-US" sz="1100" i="0" kern="1200">
              <a:solidFill>
                <a:schemeClr val="tx1"/>
              </a:solidFill>
              <a:latin typeface="Arial"/>
              <a:cs typeface="Arial"/>
            </a:endParaRPr>
          </a:p>
        </p:txBody>
      </p:sp>
      <p:sp>
        <p:nvSpPr>
          <p:cNvPr id="20" name="Title 1">
            <a:extLst>
              <a:ext uri="{FF2B5EF4-FFF2-40B4-BE49-F238E27FC236}">
                <a16:creationId xmlns:a16="http://schemas.microsoft.com/office/drawing/2014/main" id="{251D6103-CA6F-2B43-9270-F4476F7576C9}"/>
              </a:ext>
            </a:extLst>
          </p:cNvPr>
          <p:cNvSpPr txBox="1">
            <a:spLocks/>
          </p:cNvSpPr>
          <p:nvPr/>
        </p:nvSpPr>
        <p:spPr>
          <a:xfrm>
            <a:off x="69157" y="4643"/>
            <a:ext cx="8675274" cy="410295"/>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a:t>Revised IAC Directional recommendations</a:t>
            </a:r>
          </a:p>
        </p:txBody>
      </p:sp>
      <p:sp>
        <p:nvSpPr>
          <p:cNvPr id="22" name="Arrow: Pentagon 21">
            <a:extLst>
              <a:ext uri="{FF2B5EF4-FFF2-40B4-BE49-F238E27FC236}">
                <a16:creationId xmlns:a16="http://schemas.microsoft.com/office/drawing/2014/main" id="{47CBB591-DCC9-2477-C6E8-585205B4C2A8}"/>
              </a:ext>
            </a:extLst>
          </p:cNvPr>
          <p:cNvSpPr/>
          <p:nvPr/>
        </p:nvSpPr>
        <p:spPr>
          <a:xfrm rot="5400000">
            <a:off x="4659117" y="2756342"/>
            <a:ext cx="212272" cy="2185436"/>
          </a:xfrm>
          <a:prstGeom prst="homePlate">
            <a:avLst>
              <a:gd name="adj" fmla="val 10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08D2442-0F65-72E6-BA29-8306F554BD2D}"/>
              </a:ext>
            </a:extLst>
          </p:cNvPr>
          <p:cNvGrpSpPr/>
          <p:nvPr/>
        </p:nvGrpSpPr>
        <p:grpSpPr>
          <a:xfrm>
            <a:off x="7303298" y="108511"/>
            <a:ext cx="1836210" cy="230832"/>
            <a:chOff x="6936428" y="253947"/>
            <a:chExt cx="1856508" cy="252492"/>
          </a:xfrm>
        </p:grpSpPr>
        <p:sp>
          <p:nvSpPr>
            <p:cNvPr id="6" name="TextBox 5">
              <a:extLst>
                <a:ext uri="{FF2B5EF4-FFF2-40B4-BE49-F238E27FC236}">
                  <a16:creationId xmlns:a16="http://schemas.microsoft.com/office/drawing/2014/main" id="{81C53419-D69D-0A8B-10CA-A736BEAE2953}"/>
                </a:ext>
              </a:extLst>
            </p:cNvPr>
            <p:cNvSpPr txBox="1"/>
            <p:nvPr/>
          </p:nvSpPr>
          <p:spPr>
            <a:xfrm>
              <a:off x="6936428" y="253947"/>
              <a:ext cx="1856508" cy="252492"/>
            </a:xfrm>
            <a:prstGeom prst="rect">
              <a:avLst/>
            </a:prstGeom>
            <a:solidFill>
              <a:schemeClr val="bg1"/>
            </a:solidFill>
            <a:ln>
              <a:noFill/>
            </a:ln>
          </p:spPr>
          <p:txBody>
            <a:bodyPr wrap="square" lIns="91440" tIns="45720" rIns="91440" bIns="45720" rtlCol="0" anchor="ctr">
              <a:spAutoFit/>
            </a:bodyPr>
            <a:lstStyle/>
            <a:p>
              <a:pPr>
                <a:defRPr/>
              </a:pPr>
              <a:r>
                <a:rPr lang="en-US" sz="900" dirty="0">
                  <a:solidFill>
                    <a:srgbClr val="FF9999"/>
                  </a:solidFill>
                  <a:latin typeface="Arial"/>
                  <a:cs typeface="Arial"/>
                </a:rPr>
                <a:t>FOR IAC DISCUSSION</a:t>
              </a:r>
              <a:endParaRPr lang="en-US" sz="900" b="0" i="0" u="none" strike="noStrike" kern="1200" cap="none" spc="0" normalizeH="0" baseline="0" noProof="0" dirty="0">
                <a:ln>
                  <a:noFill/>
                </a:ln>
                <a:solidFill>
                  <a:srgbClr val="FF9999"/>
                </a:solidFill>
                <a:effectLst/>
                <a:uLnTx/>
                <a:uFillTx/>
                <a:latin typeface="Arial"/>
                <a:cs typeface="Arial"/>
              </a:endParaRPr>
            </a:p>
          </p:txBody>
        </p:sp>
        <p:cxnSp>
          <p:nvCxnSpPr>
            <p:cNvPr id="7" name="Straight Connector 6">
              <a:extLst>
                <a:ext uri="{FF2B5EF4-FFF2-40B4-BE49-F238E27FC236}">
                  <a16:creationId xmlns:a16="http://schemas.microsoft.com/office/drawing/2014/main" id="{FDCD2907-1F6D-7E9B-2FD5-133C91D9FD08}"/>
                </a:ext>
              </a:extLst>
            </p:cNvPr>
            <p:cNvCxnSpPr>
              <a:cxnSpLocks/>
            </p:cNvCxnSpPr>
            <p:nvPr/>
          </p:nvCxnSpPr>
          <p:spPr>
            <a:xfrm>
              <a:off x="6985413" y="476309"/>
              <a:ext cx="1407593" cy="0"/>
            </a:xfrm>
            <a:prstGeom prst="line">
              <a:avLst/>
            </a:prstGeom>
            <a:ln>
              <a:solidFill>
                <a:srgbClr val="FF9999"/>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B32A175F-A224-7E55-FBBF-BE0A86A31039}"/>
                </a:ext>
              </a:extLst>
            </p:cNvPr>
            <p:cNvCxnSpPr>
              <a:cxnSpLocks/>
            </p:cNvCxnSpPr>
            <p:nvPr/>
          </p:nvCxnSpPr>
          <p:spPr>
            <a:xfrm>
              <a:off x="6985413" y="273283"/>
              <a:ext cx="1407593" cy="0"/>
            </a:xfrm>
            <a:prstGeom prst="line">
              <a:avLst/>
            </a:prstGeom>
            <a:ln>
              <a:solidFill>
                <a:srgbClr val="FF9999"/>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4119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FD396-3210-0EA9-6E57-ED285245D332}"/>
              </a:ext>
            </a:extLst>
          </p:cNvPr>
          <p:cNvSpPr>
            <a:spLocks noGrp="1"/>
          </p:cNvSpPr>
          <p:nvPr>
            <p:ph type="title"/>
          </p:nvPr>
        </p:nvSpPr>
        <p:spPr>
          <a:xfrm>
            <a:off x="392741" y="115351"/>
            <a:ext cx="6447501" cy="990600"/>
          </a:xfrm>
        </p:spPr>
        <p:txBody>
          <a:bodyPr>
            <a:normAutofit/>
          </a:bodyPr>
          <a:lstStyle/>
          <a:p>
            <a:r>
              <a:rPr lang="en-US" sz="2800" dirty="0"/>
              <a:t>Breakout Instructions</a:t>
            </a:r>
          </a:p>
        </p:txBody>
      </p:sp>
      <p:sp>
        <p:nvSpPr>
          <p:cNvPr id="3" name="Content Placeholder 2">
            <a:extLst>
              <a:ext uri="{FF2B5EF4-FFF2-40B4-BE49-F238E27FC236}">
                <a16:creationId xmlns:a16="http://schemas.microsoft.com/office/drawing/2014/main" id="{7C49D077-01D4-0997-DB14-F28B04B91BE0}"/>
              </a:ext>
            </a:extLst>
          </p:cNvPr>
          <p:cNvSpPr>
            <a:spLocks noGrp="1"/>
          </p:cNvSpPr>
          <p:nvPr>
            <p:ph idx="1"/>
          </p:nvPr>
        </p:nvSpPr>
        <p:spPr>
          <a:xfrm>
            <a:off x="369256" y="711303"/>
            <a:ext cx="6618140" cy="3444179"/>
          </a:xfrm>
        </p:spPr>
        <p:txBody>
          <a:bodyPr vert="horz" lIns="91440" tIns="45720" rIns="91440" bIns="45720" rtlCol="0" anchor="t">
            <a:noAutofit/>
          </a:bodyPr>
          <a:lstStyle/>
          <a:p>
            <a:r>
              <a:rPr lang="en-US" sz="1300" dirty="0">
                <a:latin typeface="Arial"/>
                <a:cs typeface="Arial"/>
              </a:rPr>
              <a:t>3 breakout groups:</a:t>
            </a:r>
          </a:p>
          <a:p>
            <a:pPr marL="568325" lvl="1" indent="-225425">
              <a:spcBef>
                <a:spcPts val="0"/>
              </a:spcBef>
              <a:buSzPct val="100000"/>
              <a:buFont typeface="+mj-lt"/>
              <a:buAutoNum type="arabicPeriod"/>
            </a:pPr>
            <a:r>
              <a:rPr lang="en-US" sz="1300" dirty="0">
                <a:latin typeface="Arial"/>
                <a:cs typeface="Arial"/>
              </a:rPr>
              <a:t>Aligned Governance and Systems (host: Shauna)</a:t>
            </a:r>
          </a:p>
          <a:p>
            <a:pPr marL="568325" lvl="1" indent="-225425">
              <a:spcBef>
                <a:spcPts val="0"/>
              </a:spcBef>
              <a:buSzPct val="100000"/>
              <a:buFont typeface="+mj-lt"/>
              <a:buAutoNum type="arabicPeriod"/>
            </a:pPr>
            <a:r>
              <a:rPr lang="en-US" sz="1300" dirty="0">
                <a:latin typeface="Arial"/>
                <a:cs typeface="Arial"/>
              </a:rPr>
              <a:t>Integrated Intake &amp; Referral (host: Wendy)</a:t>
            </a:r>
          </a:p>
          <a:p>
            <a:pPr marL="568325" lvl="1" indent="-225425">
              <a:spcBef>
                <a:spcPts val="0"/>
              </a:spcBef>
              <a:buSzPct val="100000"/>
              <a:buFont typeface="+mj-lt"/>
              <a:buAutoNum type="arabicPeriod"/>
            </a:pPr>
            <a:r>
              <a:rPr lang="en-US" sz="1300" dirty="0">
                <a:latin typeface="Arial"/>
                <a:cs typeface="Arial"/>
              </a:rPr>
              <a:t>Shared Community Development (host: Trish)</a:t>
            </a:r>
          </a:p>
          <a:p>
            <a:pPr>
              <a:spcBef>
                <a:spcPts val="1800"/>
              </a:spcBef>
            </a:pPr>
            <a:r>
              <a:rPr lang="en-US" sz="1300" dirty="0">
                <a:latin typeface="Arial"/>
                <a:cs typeface="Arial"/>
              </a:rPr>
              <a:t>Breakout groups will do the following (in </a:t>
            </a:r>
            <a:r>
              <a:rPr lang="en-US" sz="1300" dirty="0" err="1">
                <a:latin typeface="Arial"/>
                <a:cs typeface="Arial"/>
              </a:rPr>
              <a:t>Jamboard</a:t>
            </a:r>
            <a:r>
              <a:rPr lang="en-US" sz="1300" dirty="0">
                <a:latin typeface="Arial"/>
                <a:cs typeface="Arial"/>
              </a:rPr>
              <a:t>):</a:t>
            </a:r>
          </a:p>
          <a:p>
            <a:pPr marL="571500" lvl="1" indent="-228600">
              <a:buSzPct val="100000"/>
              <a:buAutoNum type="arabicPeriod"/>
            </a:pPr>
            <a:r>
              <a:rPr lang="en-US" sz="1300" dirty="0">
                <a:latin typeface="Arial"/>
                <a:cs typeface="Arial"/>
              </a:rPr>
              <a:t>(20 min, board 1) Describe success indicators to visualize the future state, centered on our impact goals - what does this look like in practice?</a:t>
            </a:r>
          </a:p>
          <a:p>
            <a:pPr marL="571500" lvl="1" indent="-228600">
              <a:buSzPct val="100000"/>
              <a:buAutoNum type="arabicPeriod"/>
            </a:pPr>
            <a:r>
              <a:rPr lang="en-US" sz="1300" dirty="0">
                <a:latin typeface="Arial"/>
                <a:cs typeface="Arial"/>
              </a:rPr>
              <a:t>(20 min, board 2) Brainstorm implementation considerations, e.g., </a:t>
            </a:r>
            <a:endParaRPr lang="en-US" sz="1300" dirty="0"/>
          </a:p>
          <a:p>
            <a:pPr marL="928370" lvl="2" indent="-285750">
              <a:spcBef>
                <a:spcPts val="0"/>
              </a:spcBef>
              <a:buFont typeface="Arial,Sans-Serif" charset="2"/>
              <a:buChar char="•"/>
            </a:pPr>
            <a:r>
              <a:rPr lang="en-US" sz="1300" dirty="0">
                <a:latin typeface="Arial"/>
                <a:cs typeface="Arial"/>
              </a:rPr>
              <a:t>New capabilities or capacity needed, including technology </a:t>
            </a:r>
          </a:p>
          <a:p>
            <a:pPr marL="928370" lvl="2" indent="-285750">
              <a:spcBef>
                <a:spcPts val="0"/>
              </a:spcBef>
              <a:buFont typeface="Arial,Sans-Serif" charset="2"/>
              <a:buChar char="•"/>
            </a:pPr>
            <a:r>
              <a:rPr lang="en-US" sz="1300" dirty="0">
                <a:latin typeface="Arial"/>
                <a:cs typeface="Arial"/>
              </a:rPr>
              <a:t>Additional program or governance alignments needed</a:t>
            </a:r>
          </a:p>
          <a:p>
            <a:pPr marL="928370" lvl="2" indent="-285750">
              <a:spcBef>
                <a:spcPts val="0"/>
              </a:spcBef>
              <a:buFont typeface="Arial,Sans-Serif" charset="2"/>
              <a:buChar char="•"/>
            </a:pPr>
            <a:r>
              <a:rPr lang="en-US" sz="1300" dirty="0">
                <a:latin typeface="Arial"/>
                <a:cs typeface="Arial"/>
              </a:rPr>
              <a:t>Additional systems or strategic work to align to  </a:t>
            </a:r>
          </a:p>
          <a:p>
            <a:pPr marL="928370" lvl="2" indent="-285750">
              <a:spcBef>
                <a:spcPts val="0"/>
              </a:spcBef>
              <a:buFont typeface="Arial,Sans-Serif" charset="2"/>
              <a:buChar char="•"/>
            </a:pPr>
            <a:r>
              <a:rPr lang="en-US" sz="1300" dirty="0">
                <a:latin typeface="Arial"/>
                <a:cs typeface="Arial"/>
              </a:rPr>
              <a:t>Activities to ensure successful transition</a:t>
            </a:r>
          </a:p>
          <a:p>
            <a:pPr marL="571500" lvl="1" indent="-228600">
              <a:buAutoNum type="arabicPeriod"/>
            </a:pPr>
            <a:r>
              <a:rPr lang="en-US" sz="1300" dirty="0">
                <a:latin typeface="Arial"/>
                <a:cs typeface="Arial"/>
              </a:rPr>
              <a:t>(5 min, board 3) Prepare for debrief</a:t>
            </a:r>
          </a:p>
          <a:p>
            <a:pPr marL="928370" lvl="2" indent="-285750">
              <a:spcBef>
                <a:spcPts val="0"/>
              </a:spcBef>
              <a:buFont typeface="Arial,Sans-Serif" charset="2"/>
              <a:buChar char="•"/>
            </a:pPr>
            <a:r>
              <a:rPr lang="en-US" sz="1300" dirty="0">
                <a:latin typeface="Arial"/>
                <a:cs typeface="Arial"/>
              </a:rPr>
              <a:t>Complete the “Summary” </a:t>
            </a:r>
            <a:r>
              <a:rPr lang="en-US" sz="1300" dirty="0" err="1">
                <a:latin typeface="Arial"/>
                <a:cs typeface="Arial"/>
              </a:rPr>
              <a:t>Jamboard</a:t>
            </a:r>
            <a:r>
              <a:rPr lang="en-US" sz="1300" dirty="0">
                <a:latin typeface="Arial"/>
                <a:cs typeface="Arial"/>
              </a:rPr>
              <a:t> to share key themes (3-2-1)</a:t>
            </a:r>
          </a:p>
          <a:p>
            <a:pPr marL="928370" lvl="2" indent="-285750">
              <a:spcBef>
                <a:spcPts val="0"/>
              </a:spcBef>
              <a:buFont typeface="Arial,Sans-Serif" charset="2"/>
              <a:buChar char="•"/>
            </a:pPr>
            <a:r>
              <a:rPr lang="en-US" sz="1300" dirty="0">
                <a:latin typeface="Arial"/>
                <a:cs typeface="Arial"/>
              </a:rPr>
              <a:t>Select a volunteer to present</a:t>
            </a:r>
          </a:p>
          <a:p>
            <a:pPr marL="571500" lvl="1" indent="-228600">
              <a:buAutoNum type="arabicPeriod"/>
            </a:pPr>
            <a:endParaRPr lang="en-US" sz="1300" dirty="0">
              <a:latin typeface="Arial" panose="020B0604020202020204" pitchFamily="34" charset="0"/>
              <a:cs typeface="Arial" panose="020B0604020202020204" pitchFamily="34" charset="0"/>
            </a:endParaRPr>
          </a:p>
        </p:txBody>
      </p:sp>
      <p:sp>
        <p:nvSpPr>
          <p:cNvPr id="6" name="Slide Number Placeholder 4">
            <a:extLst>
              <a:ext uri="{FF2B5EF4-FFF2-40B4-BE49-F238E27FC236}">
                <a16:creationId xmlns:a16="http://schemas.microsoft.com/office/drawing/2014/main" id="{1A87CB9D-ECB8-81C8-8CAA-0BBA3D41CE4C}"/>
              </a:ext>
            </a:extLst>
          </p:cNvPr>
          <p:cNvSpPr>
            <a:spLocks noGrp="1"/>
          </p:cNvSpPr>
          <p:nvPr>
            <p:ph type="sldNum" sz="quarter" idx="12"/>
          </p:nvPr>
        </p:nvSpPr>
        <p:spPr>
          <a:xfrm>
            <a:off x="8472458" y="467845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12</a:t>
            </a:fld>
            <a:endParaRPr lang="en" sz="1000">
              <a:solidFill>
                <a:schemeClr val="bg1"/>
              </a:solidFill>
            </a:endParaRPr>
          </a:p>
        </p:txBody>
      </p:sp>
      <p:sp>
        <p:nvSpPr>
          <p:cNvPr id="7" name="TextBox 6">
            <a:extLst>
              <a:ext uri="{FF2B5EF4-FFF2-40B4-BE49-F238E27FC236}">
                <a16:creationId xmlns:a16="http://schemas.microsoft.com/office/drawing/2014/main" id="{1A41DCF2-D1CA-3A1C-5038-77993CFD6A68}"/>
              </a:ext>
            </a:extLst>
          </p:cNvPr>
          <p:cNvSpPr txBox="1"/>
          <p:nvPr/>
        </p:nvSpPr>
        <p:spPr>
          <a:xfrm>
            <a:off x="601359" y="4536099"/>
            <a:ext cx="5576805" cy="492443"/>
          </a:xfrm>
          <a:prstGeom prst="rect">
            <a:avLst/>
          </a:prstGeom>
          <a:noFill/>
        </p:spPr>
        <p:txBody>
          <a:bodyPr wrap="square" lIns="91440" tIns="45720" rIns="91440" bIns="45720" rtlCol="0" anchor="t">
            <a:spAutoFit/>
          </a:bodyPr>
          <a:lstStyle/>
          <a:p>
            <a:pPr algn="ctr"/>
            <a:r>
              <a:rPr lang="en-US" sz="1300" i="1" dirty="0">
                <a:solidFill>
                  <a:schemeClr val="accent3"/>
                </a:solidFill>
                <a:latin typeface="Arial"/>
                <a:cs typeface="Arial"/>
              </a:rPr>
              <a:t>When instructed, click on the link for the group that you want to join. We will return to the main session after 45 minutes, at 3:15.</a:t>
            </a:r>
          </a:p>
        </p:txBody>
      </p:sp>
      <p:sp>
        <p:nvSpPr>
          <p:cNvPr id="5" name="TextBox 4">
            <a:extLst>
              <a:ext uri="{FF2B5EF4-FFF2-40B4-BE49-F238E27FC236}">
                <a16:creationId xmlns:a16="http://schemas.microsoft.com/office/drawing/2014/main" id="{D09A51BF-AF23-950E-977E-9DAD0B584474}"/>
              </a:ext>
            </a:extLst>
          </p:cNvPr>
          <p:cNvSpPr txBox="1"/>
          <p:nvPr/>
        </p:nvSpPr>
        <p:spPr>
          <a:xfrm>
            <a:off x="4986610" y="140823"/>
            <a:ext cx="1721625" cy="307777"/>
          </a:xfrm>
          <a:prstGeom prst="rect">
            <a:avLst/>
          </a:prstGeom>
          <a:noFill/>
        </p:spPr>
        <p:txBody>
          <a:bodyPr wrap="none" lIns="91440" tIns="45720" rIns="91440" bIns="45720" rtlCol="0" anchor="t">
            <a:spAutoFit/>
          </a:bodyPr>
          <a:lstStyle/>
          <a:p>
            <a:r>
              <a:rPr lang="en-US" sz="1400" u="sng">
                <a:solidFill>
                  <a:schemeClr val="accent2"/>
                </a:solidFill>
                <a:hlinkClick r:id="rId2">
                  <a:extLst>
                    <a:ext uri="{A12FA001-AC4F-418D-AE19-62706E023703}">
                      <ahyp:hlinkClr xmlns:ahyp="http://schemas.microsoft.com/office/drawing/2018/hyperlinkcolor" val="tx"/>
                    </a:ext>
                  </a:extLst>
                </a:hlinkClick>
              </a:rPr>
              <a:t>LINK TO JAMBOARD</a:t>
            </a:r>
            <a:endParaRPr lang="en-US" sz="1400" u="sng">
              <a:solidFill>
                <a:schemeClr val="accent2"/>
              </a:solidFill>
            </a:endParaRPr>
          </a:p>
        </p:txBody>
      </p:sp>
    </p:spTree>
    <p:extLst>
      <p:ext uri="{BB962C8B-B14F-4D97-AF65-F5344CB8AC3E}">
        <p14:creationId xmlns:p14="http://schemas.microsoft.com/office/powerpoint/2010/main" val="375169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FD396-3210-0EA9-6E57-ED285245D332}"/>
              </a:ext>
            </a:extLst>
          </p:cNvPr>
          <p:cNvSpPr>
            <a:spLocks noGrp="1"/>
          </p:cNvSpPr>
          <p:nvPr>
            <p:ph type="title"/>
          </p:nvPr>
        </p:nvSpPr>
        <p:spPr/>
        <p:txBody>
          <a:bodyPr/>
          <a:lstStyle/>
          <a:p>
            <a:r>
              <a:rPr lang="en-US"/>
              <a:t>Instructions for Debrief</a:t>
            </a:r>
          </a:p>
        </p:txBody>
      </p:sp>
      <p:sp>
        <p:nvSpPr>
          <p:cNvPr id="3" name="Content Placeholder 2">
            <a:extLst>
              <a:ext uri="{FF2B5EF4-FFF2-40B4-BE49-F238E27FC236}">
                <a16:creationId xmlns:a16="http://schemas.microsoft.com/office/drawing/2014/main" id="{7C49D077-01D4-0997-DB14-F28B04B91BE0}"/>
              </a:ext>
            </a:extLst>
          </p:cNvPr>
          <p:cNvSpPr>
            <a:spLocks noGrp="1"/>
          </p:cNvSpPr>
          <p:nvPr>
            <p:ph idx="1"/>
          </p:nvPr>
        </p:nvSpPr>
        <p:spPr>
          <a:xfrm>
            <a:off x="460563" y="1217613"/>
            <a:ext cx="6593380" cy="2884843"/>
          </a:xfrm>
        </p:spPr>
        <p:txBody>
          <a:bodyPr vert="horz" lIns="91440" tIns="45720" rIns="91440" bIns="45720" rtlCol="0" anchor="t">
            <a:noAutofit/>
          </a:bodyPr>
          <a:lstStyle/>
          <a:p>
            <a:pPr>
              <a:spcBef>
                <a:spcPts val="0"/>
              </a:spcBef>
              <a:spcAft>
                <a:spcPts val="600"/>
              </a:spcAft>
            </a:pPr>
            <a:r>
              <a:rPr lang="en-US" sz="1600" dirty="0">
                <a:latin typeface="Arial"/>
                <a:cs typeface="Arial"/>
              </a:rPr>
              <a:t>Each group has 8 minutes to debrief:</a:t>
            </a:r>
          </a:p>
          <a:p>
            <a:pPr marL="690245" lvl="1" indent="-390525">
              <a:spcBef>
                <a:spcPts val="0"/>
              </a:spcBef>
              <a:spcAft>
                <a:spcPts val="600"/>
              </a:spcAft>
              <a:buSzPct val="100000"/>
              <a:buAutoNum type="arabicPeriod"/>
            </a:pPr>
            <a:r>
              <a:rPr lang="en-US" sz="1600" dirty="0">
                <a:latin typeface="Arial"/>
                <a:cs typeface="Arial"/>
              </a:rPr>
              <a:t>(3 min) A volunteer from each group will present your Summary </a:t>
            </a:r>
            <a:r>
              <a:rPr lang="en-US" sz="1600" dirty="0" err="1">
                <a:latin typeface="Arial"/>
                <a:cs typeface="Arial"/>
              </a:rPr>
              <a:t>Jamboard</a:t>
            </a:r>
            <a:r>
              <a:rPr lang="en-US" sz="1600" dirty="0">
                <a:latin typeface="Arial"/>
                <a:cs typeface="Arial"/>
              </a:rPr>
              <a:t> to highlight key themes from the discussion</a:t>
            </a:r>
            <a:endParaRPr lang="en-US" sz="1600" dirty="0">
              <a:latin typeface="Arial" panose="020B0604020202020204" pitchFamily="34" charset="0"/>
              <a:cs typeface="Arial" panose="020B0604020202020204" pitchFamily="34" charset="0"/>
            </a:endParaRPr>
          </a:p>
          <a:p>
            <a:pPr marL="690245" lvl="1" indent="-390525">
              <a:spcBef>
                <a:spcPts val="0"/>
              </a:spcBef>
              <a:spcAft>
                <a:spcPts val="600"/>
              </a:spcAft>
              <a:buSzPct val="100000"/>
              <a:buAutoNum type="arabicPeriod"/>
            </a:pPr>
            <a:r>
              <a:rPr lang="en-US" sz="1600" dirty="0">
                <a:latin typeface="Arial"/>
                <a:cs typeface="Arial"/>
              </a:rPr>
              <a:t>(5 min) Wendy will facilitate committee discussion to collect additional feedback</a:t>
            </a:r>
          </a:p>
          <a:p>
            <a:pPr>
              <a:spcAft>
                <a:spcPts val="600"/>
              </a:spcAft>
            </a:pPr>
            <a:r>
              <a:rPr lang="en-US" sz="1600" dirty="0">
                <a:latin typeface="Arial"/>
                <a:cs typeface="Arial"/>
              </a:rPr>
              <a:t>Order:</a:t>
            </a:r>
          </a:p>
          <a:p>
            <a:pPr marL="690245" lvl="1" indent="-406400">
              <a:spcBef>
                <a:spcPts val="0"/>
              </a:spcBef>
              <a:spcAft>
                <a:spcPts val="600"/>
              </a:spcAft>
              <a:buSzPct val="100000"/>
              <a:buFont typeface="+mj-lt"/>
              <a:buAutoNum type="arabicPeriod"/>
            </a:pPr>
            <a:r>
              <a:rPr lang="en-US" sz="1600" dirty="0">
                <a:latin typeface="Arial"/>
                <a:cs typeface="Arial"/>
              </a:rPr>
              <a:t>Aligned Governance and Systems (host: Shauna)</a:t>
            </a:r>
          </a:p>
          <a:p>
            <a:pPr marL="690245" lvl="1" indent="-406400">
              <a:spcBef>
                <a:spcPts val="0"/>
              </a:spcBef>
              <a:spcAft>
                <a:spcPts val="600"/>
              </a:spcAft>
              <a:buSzPct val="100000"/>
              <a:buFont typeface="+mj-lt"/>
              <a:buAutoNum type="arabicPeriod"/>
            </a:pPr>
            <a:r>
              <a:rPr lang="en-US" sz="1600" dirty="0">
                <a:latin typeface="Arial"/>
                <a:cs typeface="Arial"/>
              </a:rPr>
              <a:t>Integrated Intake &amp; Referral (host: Wendy)</a:t>
            </a:r>
          </a:p>
          <a:p>
            <a:pPr marL="690245" lvl="1" indent="-406400">
              <a:spcBef>
                <a:spcPts val="0"/>
              </a:spcBef>
              <a:spcAft>
                <a:spcPts val="600"/>
              </a:spcAft>
              <a:buSzPct val="100000"/>
              <a:buFont typeface="+mj-lt"/>
              <a:buAutoNum type="arabicPeriod"/>
            </a:pPr>
            <a:r>
              <a:rPr lang="en-US" sz="1600" dirty="0">
                <a:latin typeface="Arial"/>
                <a:cs typeface="Arial"/>
              </a:rPr>
              <a:t>Shared Community Development (host: Trish)</a:t>
            </a:r>
          </a:p>
          <a:p>
            <a:pPr>
              <a:spcBef>
                <a:spcPts val="0"/>
              </a:spcBef>
              <a:spcAft>
                <a:spcPts val="600"/>
              </a:spcAft>
            </a:pPr>
            <a:endParaRPr lang="en-US" sz="1600" dirty="0">
              <a:latin typeface="Arial" panose="020B0604020202020204" pitchFamily="34" charset="0"/>
              <a:cs typeface="Arial" panose="020B0604020202020204" pitchFamily="34" charset="0"/>
            </a:endParaRPr>
          </a:p>
        </p:txBody>
      </p:sp>
      <p:sp>
        <p:nvSpPr>
          <p:cNvPr id="6" name="Slide Number Placeholder 4">
            <a:extLst>
              <a:ext uri="{FF2B5EF4-FFF2-40B4-BE49-F238E27FC236}">
                <a16:creationId xmlns:a16="http://schemas.microsoft.com/office/drawing/2014/main" id="{B98770AC-DE91-3C1D-E301-74ADAF7C34E9}"/>
              </a:ext>
            </a:extLst>
          </p:cNvPr>
          <p:cNvSpPr>
            <a:spLocks noGrp="1"/>
          </p:cNvSpPr>
          <p:nvPr>
            <p:ph type="sldNum" sz="quarter"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13</a:t>
            </a:fld>
            <a:endParaRPr lang="en" sz="1000">
              <a:solidFill>
                <a:schemeClr val="bg1"/>
              </a:solidFill>
            </a:endParaRPr>
          </a:p>
        </p:txBody>
      </p:sp>
      <p:sp>
        <p:nvSpPr>
          <p:cNvPr id="5" name="TextBox 4">
            <a:extLst>
              <a:ext uri="{FF2B5EF4-FFF2-40B4-BE49-F238E27FC236}">
                <a16:creationId xmlns:a16="http://schemas.microsoft.com/office/drawing/2014/main" id="{9A51533B-A499-E487-7150-AE1E5482C611}"/>
              </a:ext>
            </a:extLst>
          </p:cNvPr>
          <p:cNvSpPr txBox="1"/>
          <p:nvPr/>
        </p:nvSpPr>
        <p:spPr>
          <a:xfrm>
            <a:off x="796199" y="4424690"/>
            <a:ext cx="4943521" cy="523220"/>
          </a:xfrm>
          <a:prstGeom prst="rect">
            <a:avLst/>
          </a:prstGeom>
          <a:noFill/>
        </p:spPr>
        <p:txBody>
          <a:bodyPr wrap="square" lIns="91440" tIns="45720" rIns="91440" bIns="45720" rtlCol="0" anchor="t">
            <a:spAutoFit/>
          </a:bodyPr>
          <a:lstStyle/>
          <a:p>
            <a:pPr algn="ctr"/>
            <a:r>
              <a:rPr lang="en-US" sz="1400" i="1" dirty="0">
                <a:solidFill>
                  <a:schemeClr val="accent3"/>
                </a:solidFill>
                <a:latin typeface="Arial"/>
                <a:cs typeface="Arial"/>
              </a:rPr>
              <a:t>Please continue to add stickies to the </a:t>
            </a:r>
            <a:r>
              <a:rPr lang="en-US" sz="1400" i="1" dirty="0" err="1">
                <a:solidFill>
                  <a:schemeClr val="accent3"/>
                </a:solidFill>
                <a:latin typeface="Arial"/>
                <a:cs typeface="Arial"/>
              </a:rPr>
              <a:t>Jamboards</a:t>
            </a:r>
            <a:r>
              <a:rPr lang="en-US" sz="1400" i="1" dirty="0">
                <a:solidFill>
                  <a:schemeClr val="accent3"/>
                </a:solidFill>
                <a:latin typeface="Arial"/>
                <a:cs typeface="Arial"/>
              </a:rPr>
              <a:t> to record your additions to the breakout group discussions</a:t>
            </a:r>
            <a:endParaRPr lang="en-US" dirty="0">
              <a:solidFill>
                <a:schemeClr val="accent3"/>
              </a:solidFill>
            </a:endParaRPr>
          </a:p>
        </p:txBody>
      </p:sp>
    </p:spTree>
    <p:extLst>
      <p:ext uri="{BB962C8B-B14F-4D97-AF65-F5344CB8AC3E}">
        <p14:creationId xmlns:p14="http://schemas.microsoft.com/office/powerpoint/2010/main" val="1465733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E6E821-B668-40BE-5530-FB67D2E61B6B}"/>
              </a:ext>
            </a:extLst>
          </p:cNvPr>
          <p:cNvSpPr>
            <a:spLocks noGrp="1"/>
          </p:cNvSpPr>
          <p:nvPr>
            <p:ph type="sldNum" sz="quarter" idx="12"/>
          </p:nvPr>
        </p:nvSpPr>
        <p:spPr>
          <a:xfrm>
            <a:off x="8620964" y="4859960"/>
            <a:ext cx="512504" cy="273844"/>
          </a:xfrm>
        </p:spPr>
        <p:txBody>
          <a:bodyPr/>
          <a:lstStyle/>
          <a:p>
            <a:pPr marL="0" lvl="0" indent="0" algn="r" rtl="0">
              <a:spcBef>
                <a:spcPts val="0"/>
              </a:spcBef>
              <a:spcAft>
                <a:spcPts val="0"/>
              </a:spcAft>
              <a:buNone/>
            </a:pPr>
            <a:fld id="{00000000-1234-1234-1234-123412341234}" type="slidenum">
              <a:rPr lang="en" smtClean="0"/>
              <a:t>14</a:t>
            </a:fld>
            <a:endParaRPr lang="en"/>
          </a:p>
        </p:txBody>
      </p:sp>
      <p:sp>
        <p:nvSpPr>
          <p:cNvPr id="5" name="TextBox 4">
            <a:extLst>
              <a:ext uri="{FF2B5EF4-FFF2-40B4-BE49-F238E27FC236}">
                <a16:creationId xmlns:a16="http://schemas.microsoft.com/office/drawing/2014/main" id="{5DEE05E6-19C0-8CD5-39A1-F72C5967CAA6}"/>
              </a:ext>
            </a:extLst>
          </p:cNvPr>
          <p:cNvSpPr txBox="1"/>
          <p:nvPr/>
        </p:nvSpPr>
        <p:spPr>
          <a:xfrm>
            <a:off x="194508" y="440871"/>
            <a:ext cx="625492"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STATE</a:t>
            </a:r>
          </a:p>
        </p:txBody>
      </p:sp>
      <p:sp>
        <p:nvSpPr>
          <p:cNvPr id="9" name="TextBox 8">
            <a:extLst>
              <a:ext uri="{FF2B5EF4-FFF2-40B4-BE49-F238E27FC236}">
                <a16:creationId xmlns:a16="http://schemas.microsoft.com/office/drawing/2014/main" id="{7F89CB45-9D05-3222-B562-B9D5A0C545B0}"/>
              </a:ext>
            </a:extLst>
          </p:cNvPr>
          <p:cNvSpPr txBox="1"/>
          <p:nvPr/>
        </p:nvSpPr>
        <p:spPr>
          <a:xfrm>
            <a:off x="194508" y="1507761"/>
            <a:ext cx="715260"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REGION</a:t>
            </a:r>
          </a:p>
        </p:txBody>
      </p:sp>
      <p:sp>
        <p:nvSpPr>
          <p:cNvPr id="13" name="TextBox 12">
            <a:extLst>
              <a:ext uri="{FF2B5EF4-FFF2-40B4-BE49-F238E27FC236}">
                <a16:creationId xmlns:a16="http://schemas.microsoft.com/office/drawing/2014/main" id="{063308F8-FE27-10DD-2015-89F22EFDCC5E}"/>
              </a:ext>
            </a:extLst>
          </p:cNvPr>
          <p:cNvSpPr txBox="1"/>
          <p:nvPr/>
        </p:nvSpPr>
        <p:spPr>
          <a:xfrm>
            <a:off x="194508" y="4053951"/>
            <a:ext cx="647934"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LOCAL</a:t>
            </a:r>
          </a:p>
        </p:txBody>
      </p:sp>
      <p:sp>
        <p:nvSpPr>
          <p:cNvPr id="8" name="Rectangle 7">
            <a:extLst>
              <a:ext uri="{FF2B5EF4-FFF2-40B4-BE49-F238E27FC236}">
                <a16:creationId xmlns:a16="http://schemas.microsoft.com/office/drawing/2014/main" id="{9CAD712D-7A6D-57F9-EBEF-23B7BD7BCD1A}"/>
              </a:ext>
            </a:extLst>
          </p:cNvPr>
          <p:cNvSpPr/>
          <p:nvPr/>
        </p:nvSpPr>
        <p:spPr>
          <a:xfrm>
            <a:off x="975049" y="1507761"/>
            <a:ext cx="7807896" cy="982344"/>
          </a:xfrm>
          <a:prstGeom prst="rect">
            <a:avLst/>
          </a:prstGeom>
          <a:solidFill>
            <a:schemeClr val="bg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r>
              <a:rPr lang="en-US" sz="1100" b="1" i="0" kern="1200">
                <a:solidFill>
                  <a:schemeClr val="tx1"/>
                </a:solidFill>
                <a:latin typeface="Arial"/>
                <a:cs typeface="Arial"/>
              </a:rPr>
              <a:t>Integrated Intake</a:t>
            </a:r>
            <a:r>
              <a:rPr lang="en-US" sz="1100" b="1">
                <a:solidFill>
                  <a:schemeClr val="tx1"/>
                </a:solidFill>
                <a:latin typeface="Arial"/>
                <a:cs typeface="Arial"/>
              </a:rPr>
              <a:t> &amp; R</a:t>
            </a:r>
            <a:r>
              <a:rPr lang="en-US" sz="1100" b="1" i="0" kern="1200">
                <a:solidFill>
                  <a:schemeClr val="tx1"/>
                </a:solidFill>
                <a:latin typeface="Arial"/>
                <a:cs typeface="Arial"/>
              </a:rPr>
              <a:t>eferral</a:t>
            </a:r>
          </a:p>
          <a:p>
            <a:pPr marL="228600" indent="-228600">
              <a:buFont typeface="+mj-lt"/>
              <a:buAutoNum type="arabicPeriod" startAt="3"/>
            </a:pPr>
            <a:r>
              <a:rPr lang="en-US" sz="1100" i="0" kern="1200">
                <a:solidFill>
                  <a:schemeClr val="tx1"/>
                </a:solidFill>
                <a:latin typeface="Arial"/>
                <a:cs typeface="Arial"/>
              </a:rPr>
              <a:t>Expand</a:t>
            </a:r>
            <a:r>
              <a:rPr lang="en-US" sz="1100">
                <a:solidFill>
                  <a:schemeClr val="tx1"/>
                </a:solidFill>
                <a:latin typeface="Arial"/>
                <a:cs typeface="Arial"/>
              </a:rPr>
              <a:t> system point of entry’s </a:t>
            </a:r>
            <a:r>
              <a:rPr lang="en-US" sz="1100" i="0" kern="1200">
                <a:solidFill>
                  <a:schemeClr val="tx1"/>
                </a:solidFill>
                <a:latin typeface="Arial"/>
                <a:cs typeface="Arial"/>
              </a:rPr>
              <a:t>scope</a:t>
            </a:r>
            <a:r>
              <a:rPr lang="en-US" sz="1100">
                <a:solidFill>
                  <a:schemeClr val="tx1"/>
                </a:solidFill>
                <a:latin typeface="Arial"/>
                <a:cs typeface="Arial"/>
              </a:rPr>
              <a:t> </a:t>
            </a:r>
            <a:r>
              <a:rPr lang="en-US" sz="1100" i="0" kern="1200">
                <a:solidFill>
                  <a:schemeClr val="tx1"/>
                </a:solidFill>
                <a:latin typeface="Arial"/>
                <a:cs typeface="Arial"/>
              </a:rPr>
              <a:t>and capabilities to provide integrated intake, referral, and a “warm hand off” across ECEC programs; collocate regional staff as possible to strengthen collaboration.</a:t>
            </a:r>
          </a:p>
          <a:p>
            <a:pPr marL="228600" indent="-228600">
              <a:buFont typeface="+mj-lt"/>
              <a:buAutoNum type="arabicPeriod" startAt="3"/>
            </a:pPr>
            <a:r>
              <a:rPr lang="en-US" sz="1100" i="0" kern="1200">
                <a:solidFill>
                  <a:schemeClr val="tx1"/>
                </a:solidFill>
                <a:latin typeface="Arial"/>
                <a:cs typeface="Arial"/>
              </a:rPr>
              <a:t>Develop a state-wide integrated intake &amp; referral system to streamline referrals for regional intermediaries &amp; providers.</a:t>
            </a:r>
          </a:p>
          <a:p>
            <a:pPr marL="228600" indent="-228600">
              <a:buFont typeface="+mj-lt"/>
              <a:buAutoNum type="arabicPeriod" startAt="3"/>
            </a:pPr>
            <a:r>
              <a:rPr lang="en-US" sz="1100" i="0" kern="1200">
                <a:solidFill>
                  <a:schemeClr val="tx1"/>
                </a:solidFill>
                <a:latin typeface="Arial"/>
                <a:cs typeface="Arial"/>
              </a:rPr>
              <a:t>Streamline and consolidate regional intermediary support for referrals to community resources.</a:t>
            </a:r>
          </a:p>
          <a:p>
            <a:pPr marL="171450" indent="-171450">
              <a:buFont typeface="Arial" panose="020B0604020202020204" pitchFamily="34" charset="0"/>
              <a:buChar char="•"/>
            </a:pPr>
            <a:endParaRPr lang="en-US" sz="1100" b="1" i="0" kern="1200">
              <a:solidFill>
                <a:schemeClr val="tx1"/>
              </a:solidFill>
              <a:latin typeface="Arial" panose="020B0604020202020204" pitchFamily="34" charset="0"/>
              <a:cs typeface="Arial" panose="020B0604020202020204" pitchFamily="34" charset="0"/>
            </a:endParaRPr>
          </a:p>
          <a:p>
            <a:endParaRPr lang="en-US" sz="1100" b="1" i="0" kern="1200">
              <a:solidFill>
                <a:schemeClr val="tx1"/>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FC9F143-40F4-AB17-E4A7-46118D8D272F}"/>
              </a:ext>
            </a:extLst>
          </p:cNvPr>
          <p:cNvSpPr/>
          <p:nvPr/>
        </p:nvSpPr>
        <p:spPr>
          <a:xfrm>
            <a:off x="975049" y="440871"/>
            <a:ext cx="7820763" cy="942255"/>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45720" bIns="45720" rtlCol="0" anchor="t"/>
          <a:lstStyle/>
          <a:p>
            <a:r>
              <a:rPr lang="en-US" sz="1100" b="1" i="0" kern="1200">
                <a:solidFill>
                  <a:schemeClr val="tx1"/>
                </a:solidFill>
                <a:latin typeface="Arial"/>
                <a:cs typeface="Arial"/>
              </a:rPr>
              <a:t>Aligned Governance and Systems</a:t>
            </a:r>
          </a:p>
          <a:p>
            <a:pPr marL="228600" indent="-228600">
              <a:buFont typeface="+mj-lt"/>
              <a:buAutoNum type="arabicPeriod"/>
            </a:pPr>
            <a:r>
              <a:rPr lang="en-US" sz="1100" i="0" kern="1200">
                <a:solidFill>
                  <a:schemeClr val="tx1"/>
                </a:solidFill>
                <a:latin typeface="Arial"/>
                <a:cs typeface="Arial"/>
              </a:rPr>
              <a:t>Align service area boundaries for all regional intermediary structures to </a:t>
            </a:r>
            <a:r>
              <a:rPr lang="en-US" sz="1100">
                <a:solidFill>
                  <a:schemeClr val="tx1"/>
                </a:solidFill>
                <a:latin typeface="Arial"/>
                <a:cs typeface="Arial"/>
              </a:rPr>
              <a:t>simplify navigation and consolidate partnerships</a:t>
            </a:r>
            <a:r>
              <a:rPr lang="en-US" sz="1100" i="0" kern="1200">
                <a:solidFill>
                  <a:schemeClr val="tx1"/>
                </a:solidFill>
                <a:latin typeface="Arial"/>
                <a:cs typeface="Arial"/>
              </a:rPr>
              <a:t> (CCR&amp;Rs, CFC/LIC, B-5 IL</a:t>
            </a:r>
            <a:r>
              <a:rPr lang="en-US" sz="1100">
                <a:solidFill>
                  <a:schemeClr val="tx1"/>
                </a:solidFill>
                <a:latin typeface="Arial"/>
                <a:cs typeface="Arial"/>
              </a:rPr>
              <a:t>,</a:t>
            </a:r>
            <a:r>
              <a:rPr lang="en-US" sz="1100" i="0" kern="1200">
                <a:solidFill>
                  <a:schemeClr val="tx1"/>
                </a:solidFill>
                <a:latin typeface="Arial"/>
                <a:cs typeface="Arial"/>
              </a:rPr>
              <a:t> AOK, CI).</a:t>
            </a:r>
          </a:p>
          <a:p>
            <a:pPr marL="228600" indent="-228600">
              <a:buFont typeface="+mj-lt"/>
              <a:buAutoNum type="arabicPeriod"/>
            </a:pPr>
            <a:r>
              <a:rPr lang="en-US" sz="1100" i="0" kern="1200">
                <a:solidFill>
                  <a:schemeClr val="tx1"/>
                </a:solidFill>
                <a:latin typeface="Arial"/>
                <a:cs typeface="Arial"/>
              </a:rPr>
              <a:t>Unify intake and application forms/processes </a:t>
            </a:r>
            <a:r>
              <a:rPr lang="en-US" sz="1100">
                <a:solidFill>
                  <a:schemeClr val="tx1"/>
                </a:solidFill>
                <a:latin typeface="Arial"/>
                <a:cs typeface="Arial"/>
              </a:rPr>
              <a:t>to enable system points of entry to </a:t>
            </a:r>
            <a:r>
              <a:rPr lang="en-US" sz="1100" i="0" kern="1200">
                <a:solidFill>
                  <a:schemeClr val="tx1"/>
                </a:solidFill>
                <a:latin typeface="Arial"/>
                <a:cs typeface="Arial"/>
              </a:rPr>
              <a:t>provide state-wide coordinated intake, eligibility determination, and referrals </a:t>
            </a:r>
            <a:r>
              <a:rPr lang="en-US" sz="1100">
                <a:solidFill>
                  <a:schemeClr val="tx1"/>
                </a:solidFill>
                <a:latin typeface="Arial"/>
                <a:cs typeface="Arial"/>
              </a:rPr>
              <a:t>across ECEC programs</a:t>
            </a:r>
            <a:r>
              <a:rPr lang="en-US" sz="1100" i="0" kern="1200">
                <a:solidFill>
                  <a:schemeClr val="tx1"/>
                </a:solidFill>
                <a:latin typeface="Arial"/>
                <a:cs typeface="Arial"/>
              </a:rPr>
              <a:t>.</a:t>
            </a:r>
          </a:p>
        </p:txBody>
      </p:sp>
      <p:sp>
        <p:nvSpPr>
          <p:cNvPr id="11" name="Rectangle 10">
            <a:extLst>
              <a:ext uri="{FF2B5EF4-FFF2-40B4-BE49-F238E27FC236}">
                <a16:creationId xmlns:a16="http://schemas.microsoft.com/office/drawing/2014/main" id="{561283E6-E469-4242-6BCB-7969A9579244}"/>
              </a:ext>
            </a:extLst>
          </p:cNvPr>
          <p:cNvSpPr/>
          <p:nvPr/>
        </p:nvSpPr>
        <p:spPr>
          <a:xfrm>
            <a:off x="975049" y="2490110"/>
            <a:ext cx="7815621" cy="1103900"/>
          </a:xfrm>
          <a:prstGeom prst="rect">
            <a:avLst/>
          </a:prstGeom>
          <a:solidFill>
            <a:schemeClr val="bg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45720" bIns="45720" rtlCol="0" anchor="t"/>
          <a:lstStyle/>
          <a:p>
            <a:r>
              <a:rPr lang="en-US" sz="1100" b="1">
                <a:solidFill>
                  <a:schemeClr val="tx1"/>
                </a:solidFill>
                <a:latin typeface="Arial"/>
                <a:cs typeface="Arial"/>
              </a:rPr>
              <a:t>S</a:t>
            </a:r>
            <a:r>
              <a:rPr lang="en-US" sz="1100" b="1" i="0" kern="1200">
                <a:solidFill>
                  <a:schemeClr val="tx1"/>
                </a:solidFill>
                <a:latin typeface="Arial"/>
                <a:cs typeface="Arial"/>
              </a:rPr>
              <a:t>hared Community Development</a:t>
            </a:r>
          </a:p>
          <a:p>
            <a:pPr marL="228600" indent="-228600">
              <a:buFont typeface="+mj-lt"/>
              <a:buAutoNum type="arabicPeriod" startAt="6"/>
            </a:pPr>
            <a:r>
              <a:rPr lang="en-US" sz="1100" i="0" kern="1200">
                <a:solidFill>
                  <a:schemeClr val="tx1"/>
                </a:solidFill>
                <a:latin typeface="Arial"/>
                <a:cs typeface="Arial"/>
              </a:rPr>
              <a:t>Merge regional intermediary councils and meetings to create one planning/reporting table per region, coordinated by one regional intermediary but with a defined role and sufficient capacity for the other regional intermediaries to participate.</a:t>
            </a:r>
            <a:r>
              <a:rPr lang="en-US" sz="1100">
                <a:solidFill>
                  <a:schemeClr val="tx1"/>
                </a:solidFill>
                <a:latin typeface="Arial"/>
                <a:cs typeface="Arial"/>
              </a:rPr>
              <a:t> </a:t>
            </a:r>
            <a:endParaRPr lang="en-US" sz="1100" i="0" kern="1200">
              <a:solidFill>
                <a:schemeClr val="tx1"/>
              </a:solidFill>
              <a:latin typeface="Arial" panose="020B0604020202020204" pitchFamily="34" charset="0"/>
              <a:cs typeface="Arial" panose="020B0604020202020204" pitchFamily="34" charset="0"/>
            </a:endParaRPr>
          </a:p>
          <a:p>
            <a:pPr marL="228600" indent="-228600">
              <a:buFont typeface="+mj-lt"/>
              <a:buAutoNum type="arabicPeriod" startAt="6"/>
            </a:pPr>
            <a:r>
              <a:rPr lang="en-US" sz="1100" i="0" kern="1200">
                <a:solidFill>
                  <a:schemeClr val="tx1"/>
                </a:solidFill>
                <a:latin typeface="Arial"/>
                <a:cs typeface="Arial"/>
              </a:rPr>
              <a:t>Develop a single, shared agenda for each region that all regional intermediaries support.</a:t>
            </a:r>
          </a:p>
          <a:p>
            <a:pPr marL="228600" indent="-228600">
              <a:buFont typeface="+mj-lt"/>
              <a:buAutoNum type="arabicPeriod" startAt="6"/>
            </a:pPr>
            <a:r>
              <a:rPr lang="en-US" sz="1100" i="0" kern="1200">
                <a:solidFill>
                  <a:schemeClr val="tx1"/>
                </a:solidFill>
                <a:latin typeface="Arial"/>
                <a:cs typeface="Arial"/>
              </a:rPr>
              <a:t>Unify needs assessments and parent surveys into one per region, and create universal access to this input; Reduce cadence of assessments/surveys to shift resources to driving change.</a:t>
            </a:r>
            <a:endParaRPr lang="en-US" sz="1100" b="1" i="0" kern="1200">
              <a:solidFill>
                <a:schemeClr val="tx1"/>
              </a:solidFill>
              <a:latin typeface="Arial"/>
              <a:cs typeface="Arial"/>
            </a:endParaRPr>
          </a:p>
          <a:p>
            <a:endParaRPr lang="en-US" sz="1100" b="1" i="0" kern="1200">
              <a:solidFill>
                <a:schemeClr val="tx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ACD7C477-F827-88C7-81D4-E8D2B1984F17}"/>
              </a:ext>
            </a:extLst>
          </p:cNvPr>
          <p:cNvSpPr/>
          <p:nvPr/>
        </p:nvSpPr>
        <p:spPr>
          <a:xfrm>
            <a:off x="975049" y="4053951"/>
            <a:ext cx="7820763" cy="874164"/>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100" b="1" i="0" kern="1200">
                <a:solidFill>
                  <a:schemeClr val="tx1"/>
                </a:solidFill>
                <a:latin typeface="Arial"/>
                <a:cs typeface="Arial"/>
              </a:rPr>
              <a:t>Outcomes (impact goals)</a:t>
            </a:r>
          </a:p>
          <a:p>
            <a:pPr marL="171450" indent="-171450">
              <a:buFont typeface="Arial" panose="020B0604020202020204" pitchFamily="34" charset="0"/>
              <a:buChar char="•"/>
            </a:pPr>
            <a:r>
              <a:rPr lang="en-US" sz="1100">
                <a:solidFill>
                  <a:schemeClr val="tx1"/>
                </a:solidFill>
                <a:latin typeface="Arial"/>
                <a:cs typeface="Arial"/>
              </a:rPr>
              <a:t>Families &amp; Children: A more efficient, simplified, and seamless experience for families to connect to services.</a:t>
            </a:r>
          </a:p>
          <a:p>
            <a:pPr marL="171450" indent="-171450">
              <a:buFont typeface="Arial" panose="020B0604020202020204" pitchFamily="34" charset="0"/>
              <a:buChar char="•"/>
            </a:pPr>
            <a:r>
              <a:rPr lang="en-US" sz="1100" i="0" kern="1200">
                <a:solidFill>
                  <a:schemeClr val="tx1"/>
                </a:solidFill>
                <a:latin typeface="Arial"/>
                <a:cs typeface="Arial"/>
              </a:rPr>
              <a:t>Providers: I</a:t>
            </a:r>
            <a:r>
              <a:rPr lang="en-US" sz="1100">
                <a:solidFill>
                  <a:schemeClr val="tx1"/>
                </a:solidFill>
                <a:latin typeface="Arial"/>
                <a:cs typeface="Arial"/>
              </a:rPr>
              <a:t>ncreased capacity to make referrals (via easier, more efficient navigation and systems)</a:t>
            </a:r>
            <a:r>
              <a:rPr lang="en-US" sz="1100" i="0" kern="1200">
                <a:solidFill>
                  <a:schemeClr val="tx1"/>
                </a:solidFill>
                <a:latin typeface="Arial"/>
                <a:cs typeface="Arial"/>
              </a:rPr>
              <a:t>.</a:t>
            </a:r>
          </a:p>
          <a:p>
            <a:pPr marL="171450" indent="-171450">
              <a:buFont typeface="Arial" panose="020B0604020202020204" pitchFamily="34" charset="0"/>
              <a:buChar char="•"/>
            </a:pPr>
            <a:r>
              <a:rPr lang="en-US" sz="1100" i="0" kern="1200">
                <a:solidFill>
                  <a:schemeClr val="tx1"/>
                </a:solidFill>
                <a:latin typeface="Arial"/>
                <a:cs typeface="Arial"/>
              </a:rPr>
              <a:t>Local &amp; Regional Intermediaries: Increased collaboration to improve services and align supports to local needs.</a:t>
            </a:r>
            <a:endParaRPr lang="en-US" sz="1100" i="0" kern="120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a:solidFill>
                  <a:schemeClr val="tx1"/>
                </a:solidFill>
                <a:latin typeface="Arial"/>
                <a:cs typeface="Arial"/>
              </a:rPr>
              <a:t>Governance: Greater funding efficacy and more equitable access to services.</a:t>
            </a:r>
            <a:endParaRPr lang="en-US" sz="1100" i="0" kern="1200">
              <a:solidFill>
                <a:schemeClr val="tx1"/>
              </a:solidFill>
              <a:latin typeface="Arial"/>
              <a:cs typeface="Arial"/>
            </a:endParaRPr>
          </a:p>
        </p:txBody>
      </p:sp>
      <p:sp>
        <p:nvSpPr>
          <p:cNvPr id="20" name="Title 1">
            <a:extLst>
              <a:ext uri="{FF2B5EF4-FFF2-40B4-BE49-F238E27FC236}">
                <a16:creationId xmlns:a16="http://schemas.microsoft.com/office/drawing/2014/main" id="{251D6103-CA6F-2B43-9270-F4476F7576C9}"/>
              </a:ext>
            </a:extLst>
          </p:cNvPr>
          <p:cNvSpPr txBox="1">
            <a:spLocks/>
          </p:cNvSpPr>
          <p:nvPr/>
        </p:nvSpPr>
        <p:spPr>
          <a:xfrm>
            <a:off x="69157" y="4643"/>
            <a:ext cx="8675274" cy="410295"/>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a:t> IAC Directional recommendations</a:t>
            </a:r>
          </a:p>
        </p:txBody>
      </p:sp>
      <p:sp>
        <p:nvSpPr>
          <p:cNvPr id="22" name="Arrow: Pentagon 21">
            <a:extLst>
              <a:ext uri="{FF2B5EF4-FFF2-40B4-BE49-F238E27FC236}">
                <a16:creationId xmlns:a16="http://schemas.microsoft.com/office/drawing/2014/main" id="{47CBB591-DCC9-2477-C6E8-585205B4C2A8}"/>
              </a:ext>
            </a:extLst>
          </p:cNvPr>
          <p:cNvSpPr/>
          <p:nvPr/>
        </p:nvSpPr>
        <p:spPr>
          <a:xfrm rot="5400000">
            <a:off x="4659117" y="2756342"/>
            <a:ext cx="212272" cy="2185436"/>
          </a:xfrm>
          <a:prstGeom prst="homePlate">
            <a:avLst>
              <a:gd name="adj" fmla="val 10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0A1D4929-D338-0A68-E97C-6189661C441B}"/>
              </a:ext>
            </a:extLst>
          </p:cNvPr>
          <p:cNvGrpSpPr/>
          <p:nvPr/>
        </p:nvGrpSpPr>
        <p:grpSpPr>
          <a:xfrm>
            <a:off x="7303298" y="108511"/>
            <a:ext cx="1836210" cy="230832"/>
            <a:chOff x="6936428" y="253947"/>
            <a:chExt cx="1856508" cy="252492"/>
          </a:xfrm>
        </p:grpSpPr>
        <p:sp>
          <p:nvSpPr>
            <p:cNvPr id="17" name="TextBox 16">
              <a:extLst>
                <a:ext uri="{FF2B5EF4-FFF2-40B4-BE49-F238E27FC236}">
                  <a16:creationId xmlns:a16="http://schemas.microsoft.com/office/drawing/2014/main" id="{E4E155D9-FF85-9A04-6128-0268EF6ADC4B}"/>
                </a:ext>
              </a:extLst>
            </p:cNvPr>
            <p:cNvSpPr txBox="1"/>
            <p:nvPr/>
          </p:nvSpPr>
          <p:spPr>
            <a:xfrm>
              <a:off x="6936428" y="253947"/>
              <a:ext cx="1856508" cy="252492"/>
            </a:xfrm>
            <a:prstGeom prst="rect">
              <a:avLst/>
            </a:prstGeom>
            <a:solidFill>
              <a:schemeClr val="bg1"/>
            </a:solidFill>
            <a:ln>
              <a:noFill/>
            </a:ln>
          </p:spPr>
          <p:txBody>
            <a:bodyPr wrap="square" lIns="91440" tIns="45720" rIns="91440" bIns="45720" rtlCol="0" anchor="ctr">
              <a:spAutoFit/>
            </a:bodyPr>
            <a:lstStyle/>
            <a:p>
              <a:pPr>
                <a:defRPr/>
              </a:pPr>
              <a:r>
                <a:rPr lang="en-US" sz="900">
                  <a:solidFill>
                    <a:srgbClr val="FF9999"/>
                  </a:solidFill>
                  <a:latin typeface="Arial"/>
                  <a:cs typeface="Arial"/>
                </a:rPr>
                <a:t>FOR IAC MEMBER VOTE</a:t>
              </a:r>
              <a:endParaRPr lang="en-US" sz="900" b="0" i="0" u="none" strike="noStrike" kern="1200" cap="none" spc="0" normalizeH="0" baseline="0" noProof="0">
                <a:ln>
                  <a:noFill/>
                </a:ln>
                <a:solidFill>
                  <a:srgbClr val="FF9999"/>
                </a:solidFill>
                <a:effectLst/>
                <a:uLnTx/>
                <a:uFillTx/>
                <a:latin typeface="Arial"/>
                <a:cs typeface="Arial"/>
              </a:endParaRPr>
            </a:p>
          </p:txBody>
        </p:sp>
        <p:cxnSp>
          <p:nvCxnSpPr>
            <p:cNvPr id="18" name="Straight Connector 17">
              <a:extLst>
                <a:ext uri="{FF2B5EF4-FFF2-40B4-BE49-F238E27FC236}">
                  <a16:creationId xmlns:a16="http://schemas.microsoft.com/office/drawing/2014/main" id="{A3F3A095-5BE7-CAA8-101E-754F955EC34A}"/>
                </a:ext>
              </a:extLst>
            </p:cNvPr>
            <p:cNvCxnSpPr>
              <a:cxnSpLocks/>
            </p:cNvCxnSpPr>
            <p:nvPr/>
          </p:nvCxnSpPr>
          <p:spPr>
            <a:xfrm>
              <a:off x="6985413" y="476309"/>
              <a:ext cx="1407593" cy="0"/>
            </a:xfrm>
            <a:prstGeom prst="line">
              <a:avLst/>
            </a:prstGeom>
            <a:ln>
              <a:solidFill>
                <a:srgbClr val="FF9999"/>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98C991D3-738E-A4DF-8A24-82C8E33FAC32}"/>
                </a:ext>
              </a:extLst>
            </p:cNvPr>
            <p:cNvCxnSpPr>
              <a:cxnSpLocks/>
            </p:cNvCxnSpPr>
            <p:nvPr/>
          </p:nvCxnSpPr>
          <p:spPr>
            <a:xfrm>
              <a:off x="6985413" y="273283"/>
              <a:ext cx="1407593" cy="0"/>
            </a:xfrm>
            <a:prstGeom prst="line">
              <a:avLst/>
            </a:prstGeom>
            <a:ln>
              <a:solidFill>
                <a:srgbClr val="FF9999"/>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519849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B485A-609D-8FB2-62F8-44952BD4DD63}"/>
              </a:ext>
            </a:extLst>
          </p:cNvPr>
          <p:cNvSpPr>
            <a:spLocks noGrp="1"/>
          </p:cNvSpPr>
          <p:nvPr>
            <p:ph type="title"/>
          </p:nvPr>
        </p:nvSpPr>
        <p:spPr>
          <a:xfrm>
            <a:off x="508001" y="203863"/>
            <a:ext cx="6447501" cy="990600"/>
          </a:xfrm>
        </p:spPr>
        <p:txBody>
          <a:bodyPr/>
          <a:lstStyle/>
          <a:p>
            <a:r>
              <a:rPr lang="en-US"/>
              <a:t>Instructions for voting</a:t>
            </a:r>
          </a:p>
        </p:txBody>
      </p:sp>
      <p:sp>
        <p:nvSpPr>
          <p:cNvPr id="3" name="Content Placeholder 2">
            <a:extLst>
              <a:ext uri="{FF2B5EF4-FFF2-40B4-BE49-F238E27FC236}">
                <a16:creationId xmlns:a16="http://schemas.microsoft.com/office/drawing/2014/main" id="{5430A7E2-B9F5-3E26-1EE5-D29AFD9A2BF7}"/>
              </a:ext>
            </a:extLst>
          </p:cNvPr>
          <p:cNvSpPr>
            <a:spLocks noGrp="1"/>
          </p:cNvSpPr>
          <p:nvPr>
            <p:ph idx="1"/>
          </p:nvPr>
        </p:nvSpPr>
        <p:spPr>
          <a:xfrm>
            <a:off x="508000" y="883872"/>
            <a:ext cx="6795034" cy="1233273"/>
          </a:xfrm>
        </p:spPr>
        <p:txBody>
          <a:bodyPr vert="horz" lIns="91440" tIns="45720" rIns="91440" bIns="45720" rtlCol="0" anchor="t">
            <a:noAutofit/>
          </a:bodyPr>
          <a:lstStyle/>
          <a:p>
            <a:pPr marL="0" indent="0">
              <a:buNone/>
            </a:pPr>
            <a:r>
              <a:rPr lang="en-US" sz="1400" dirty="0">
                <a:latin typeface="Arial"/>
                <a:cs typeface="Arial"/>
              </a:rPr>
              <a:t>Could the following appointed Integration &amp; Alignment Committee members please indicate if you are in support of these directional recommendations by typing yes or no in the chat. </a:t>
            </a:r>
            <a:endParaRPr lang="en-US" dirty="0"/>
          </a:p>
          <a:p>
            <a:pPr marL="0" indent="0">
              <a:spcAft>
                <a:spcPts val="600"/>
              </a:spcAft>
              <a:buNone/>
            </a:pPr>
            <a:r>
              <a:rPr lang="en-US" sz="1400" dirty="0">
                <a:latin typeface="Arial"/>
                <a:cs typeface="Arial"/>
              </a:rPr>
              <a:t>Please remember to vote based on all the input that has been gathered and shared (from the field, survey and committee discussions).</a:t>
            </a:r>
            <a:endParaRPr lang="en-US" sz="1400" dirty="0">
              <a:latin typeface="Arial" panose="020B0604020202020204" pitchFamily="34" charset="0"/>
              <a:cs typeface="Arial" panose="020B0604020202020204" pitchFamily="34" charset="0"/>
            </a:endParaRPr>
          </a:p>
          <a:p>
            <a:pPr marL="0" indent="0">
              <a:buNone/>
            </a:pPr>
            <a:r>
              <a:rPr lang="en-US" sz="1400" u="sng" dirty="0">
                <a:latin typeface="Arial"/>
                <a:cs typeface="Arial"/>
              </a:rPr>
              <a:t>Appointed committee members:</a:t>
            </a:r>
            <a:endParaRPr lang="en-US"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9EA2A5E-1C67-8230-956A-9E4D91A67019}"/>
              </a:ext>
            </a:extLst>
          </p:cNvPr>
          <p:cNvSpPr>
            <a:spLocks noGrp="1"/>
          </p:cNvSpPr>
          <p:nvPr>
            <p:ph type="sldNum" sz="quarter" idx="12"/>
          </p:nvPr>
        </p:nvSpPr>
        <p:spPr>
          <a:xfrm>
            <a:off x="8485158" y="4724062"/>
            <a:ext cx="512504" cy="273844"/>
          </a:xfrm>
        </p:spPr>
        <p:txBody>
          <a:bodyPr/>
          <a:lstStyle/>
          <a:p>
            <a:pPr marL="0" lvl="0" indent="0" algn="r" rtl="0">
              <a:spcBef>
                <a:spcPts val="0"/>
              </a:spcBef>
              <a:spcAft>
                <a:spcPts val="0"/>
              </a:spcAft>
              <a:buNone/>
            </a:pPr>
            <a:fld id="{00000000-1234-1234-1234-123412341234}" type="slidenum">
              <a:rPr lang="en" smtClean="0">
                <a:solidFill>
                  <a:schemeClr val="bg1"/>
                </a:solidFill>
              </a:rPr>
              <a:t>15</a:t>
            </a:fld>
            <a:endParaRPr lang="en">
              <a:solidFill>
                <a:schemeClr val="bg1"/>
              </a:solidFill>
            </a:endParaRPr>
          </a:p>
        </p:txBody>
      </p:sp>
      <p:sp>
        <p:nvSpPr>
          <p:cNvPr id="6" name="Content Placeholder 2">
            <a:extLst>
              <a:ext uri="{FF2B5EF4-FFF2-40B4-BE49-F238E27FC236}">
                <a16:creationId xmlns:a16="http://schemas.microsoft.com/office/drawing/2014/main" id="{220A03D3-D145-9033-B759-BCFC0CB4CF89}"/>
              </a:ext>
            </a:extLst>
          </p:cNvPr>
          <p:cNvSpPr txBox="1">
            <a:spLocks/>
          </p:cNvSpPr>
          <p:nvPr/>
        </p:nvSpPr>
        <p:spPr>
          <a:xfrm>
            <a:off x="507999" y="2584347"/>
            <a:ext cx="2363080" cy="2940153"/>
          </a:xfrm>
          <a:prstGeom prst="rect">
            <a:avLst/>
          </a:prstGeom>
        </p:spPr>
        <p:txBody>
          <a:bodyPr vert="horz" lIns="91440" tIns="45720" rIns="91440" bIns="45720" rtlCol="0">
            <a:norm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1400">
                <a:latin typeface="Arial" panose="020B0604020202020204" pitchFamily="34" charset="0"/>
                <a:cs typeface="Arial" panose="020B0604020202020204" pitchFamily="34" charset="0"/>
              </a:rPr>
              <a:t>Bethany Patten</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Bryan Stokes II</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Brynn Siebert</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Carisa Hurley</a:t>
            </a:r>
          </a:p>
          <a:p>
            <a:pPr>
              <a:buFont typeface="Wingdings" panose="05000000000000000000" pitchFamily="2" charset="2"/>
              <a:buChar char="§"/>
            </a:pPr>
            <a:r>
              <a:rPr lang="en-US" sz="1400" err="1">
                <a:latin typeface="Arial" panose="020B0604020202020204" pitchFamily="34" charset="0"/>
                <a:cs typeface="Arial" panose="020B0604020202020204" pitchFamily="34" charset="0"/>
              </a:rPr>
              <a:t>Cerathel</a:t>
            </a:r>
            <a:r>
              <a:rPr lang="en-US" sz="1400">
                <a:latin typeface="Arial" panose="020B0604020202020204" pitchFamily="34" charset="0"/>
                <a:cs typeface="Arial" panose="020B0604020202020204" pitchFamily="34" charset="0"/>
              </a:rPr>
              <a:t> Burgess</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Denise Monnier</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Edie Washington-Gurley</a:t>
            </a:r>
          </a:p>
          <a:p>
            <a:pPr>
              <a:buFont typeface="Wingdings" panose="05000000000000000000" pitchFamily="2" charset="2"/>
              <a:buChar char="§"/>
            </a:pPr>
            <a:endParaRPr lang="en-US" sz="140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8FFCD283-6442-D8D5-8D47-F2FCFB081CF3}"/>
              </a:ext>
            </a:extLst>
          </p:cNvPr>
          <p:cNvSpPr txBox="1">
            <a:spLocks/>
          </p:cNvSpPr>
          <p:nvPr/>
        </p:nvSpPr>
        <p:spPr>
          <a:xfrm>
            <a:off x="2962520" y="2584347"/>
            <a:ext cx="2082800" cy="2940153"/>
          </a:xfrm>
          <a:prstGeom prst="rect">
            <a:avLst/>
          </a:prstGeom>
        </p:spPr>
        <p:txBody>
          <a:bodyPr vert="horz" lIns="91440" tIns="45720" rIns="91440" bIns="45720" rtlCol="0" anchor="t">
            <a:norm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1400">
                <a:latin typeface="Arial" panose="020B0604020202020204" pitchFamily="34" charset="0"/>
                <a:cs typeface="Arial" panose="020B0604020202020204" pitchFamily="34" charset="0"/>
              </a:rPr>
              <a:t>Elliot Regenstein</a:t>
            </a:r>
          </a:p>
          <a:p>
            <a:pPr>
              <a:buFont typeface="Wingdings" panose="05000000000000000000" pitchFamily="2" charset="2"/>
              <a:buChar char="§"/>
            </a:pPr>
            <a:r>
              <a:rPr lang="en-US" sz="1400">
                <a:latin typeface="Arial"/>
                <a:cs typeface="Arial"/>
              </a:rPr>
              <a:t>Gaylord Gieseke</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Jamilah </a:t>
            </a:r>
            <a:r>
              <a:rPr lang="en-US" sz="1400" err="1">
                <a:latin typeface="Arial" panose="020B0604020202020204" pitchFamily="34" charset="0"/>
                <a:cs typeface="Arial" panose="020B0604020202020204" pitchFamily="34" charset="0"/>
              </a:rPr>
              <a:t>Jor'dan</a:t>
            </a:r>
            <a:endParaRPr lang="en-US" sz="1400">
              <a:latin typeface="Arial" panose="020B0604020202020204" pitchFamily="34" charset="0"/>
              <a:cs typeface="Arial" panose="020B0604020202020204" pitchFamily="34" charset="0"/>
            </a:endParaRPr>
          </a:p>
          <a:p>
            <a:pPr>
              <a:buFont typeface="Wingdings" panose="05000000000000000000" pitchFamily="2" charset="2"/>
              <a:buChar char="§"/>
            </a:pPr>
            <a:r>
              <a:rPr lang="en-US" sz="1400">
                <a:latin typeface="Arial" panose="020B0604020202020204" pitchFamily="34" charset="0"/>
                <a:cs typeface="Arial" panose="020B0604020202020204" pitchFamily="34" charset="0"/>
              </a:rPr>
              <a:t>Jose Cerda</a:t>
            </a:r>
          </a:p>
          <a:p>
            <a:pPr>
              <a:buFont typeface="Wingdings" panose="05000000000000000000" pitchFamily="2" charset="2"/>
              <a:buChar char="§"/>
            </a:pPr>
            <a:r>
              <a:rPr lang="en-US" sz="1400">
                <a:latin typeface="Arial"/>
                <a:cs typeface="Arial"/>
              </a:rPr>
              <a:t>Josie Yanguas</a:t>
            </a:r>
            <a:endParaRPr lang="en-US" sz="1400">
              <a:latin typeface="Arial" panose="020B0604020202020204" pitchFamily="34" charset="0"/>
              <a:cs typeface="Arial" panose="020B0604020202020204" pitchFamily="34" charset="0"/>
            </a:endParaRPr>
          </a:p>
          <a:p>
            <a:pPr>
              <a:buFont typeface="Wingdings" panose="05000000000000000000" pitchFamily="2" charset="2"/>
              <a:buChar char="§"/>
            </a:pPr>
            <a:r>
              <a:rPr lang="en-US" sz="1400">
                <a:latin typeface="Arial" panose="020B0604020202020204" pitchFamily="34" charset="0"/>
                <a:cs typeface="Arial" panose="020B0604020202020204" pitchFamily="34" charset="0"/>
              </a:rPr>
              <a:t>Karen Berman</a:t>
            </a:r>
          </a:p>
          <a:p>
            <a:pPr>
              <a:buFont typeface="Wingdings" panose="05000000000000000000" pitchFamily="2" charset="2"/>
              <a:buChar char="§"/>
            </a:pPr>
            <a:r>
              <a:rPr lang="en-US" sz="1400">
                <a:latin typeface="Arial"/>
                <a:cs typeface="Arial"/>
              </a:rPr>
              <a:t>Kirstin </a:t>
            </a:r>
            <a:r>
              <a:rPr lang="en-US" sz="1400" err="1">
                <a:latin typeface="Arial"/>
                <a:cs typeface="Arial"/>
              </a:rPr>
              <a:t>Chernawsky</a:t>
            </a:r>
            <a:endParaRPr lang="en-US" sz="1400">
              <a:latin typeface="Arial"/>
              <a:cs typeface="Arial"/>
            </a:endParaRPr>
          </a:p>
          <a:p>
            <a:pPr>
              <a:buFont typeface="Wingdings" panose="05000000000000000000" pitchFamily="2" charset="2"/>
              <a:buChar char="§"/>
            </a:pPr>
            <a:endParaRPr lang="en-US" sz="1400">
              <a:latin typeface="Arial" panose="020B0604020202020204" pitchFamily="34" charset="0"/>
              <a:cs typeface="Arial" panose="020B0604020202020204" pitchFamily="34" charset="0"/>
            </a:endParaRPr>
          </a:p>
        </p:txBody>
      </p:sp>
      <p:sp>
        <p:nvSpPr>
          <p:cNvPr id="8" name="Content Placeholder 2">
            <a:extLst>
              <a:ext uri="{FF2B5EF4-FFF2-40B4-BE49-F238E27FC236}">
                <a16:creationId xmlns:a16="http://schemas.microsoft.com/office/drawing/2014/main" id="{F6CBC09B-95E5-29C1-8C6E-51C54F3FAE06}"/>
              </a:ext>
            </a:extLst>
          </p:cNvPr>
          <p:cNvSpPr txBox="1">
            <a:spLocks/>
          </p:cNvSpPr>
          <p:nvPr/>
        </p:nvSpPr>
        <p:spPr>
          <a:xfrm>
            <a:off x="5234160" y="2584347"/>
            <a:ext cx="2263919" cy="2224456"/>
          </a:xfrm>
          <a:prstGeom prst="rect">
            <a:avLst/>
          </a:prstGeom>
        </p:spPr>
        <p:txBody>
          <a:bodyPr vert="horz" lIns="91440" tIns="45720" rIns="91440" bIns="45720" rtlCol="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a:buFont typeface="Wingdings" panose="05000000000000000000" pitchFamily="2" charset="2"/>
              <a:buChar char="§"/>
            </a:pPr>
            <a:r>
              <a:rPr lang="en-US" sz="1400">
                <a:latin typeface="Arial" panose="020B0604020202020204" pitchFamily="34" charset="0"/>
                <a:cs typeface="Arial" panose="020B0604020202020204" pitchFamily="34" charset="0"/>
              </a:rPr>
              <a:t>Kristina Doan</a:t>
            </a:r>
          </a:p>
          <a:p>
            <a:pPr>
              <a:buFont typeface="Wingdings" panose="05000000000000000000" pitchFamily="2" charset="2"/>
              <a:buChar char="§"/>
            </a:pPr>
            <a:r>
              <a:rPr lang="en-US" sz="1400">
                <a:latin typeface="Arial"/>
                <a:cs typeface="Arial"/>
              </a:rPr>
              <a:t>Lauri Morrison- Frichtl</a:t>
            </a:r>
            <a:endParaRPr lang="en-US" sz="1400">
              <a:latin typeface="Arial" panose="020B0604020202020204" pitchFamily="34" charset="0"/>
              <a:cs typeface="Arial" panose="020B0604020202020204" pitchFamily="34" charset="0"/>
            </a:endParaRPr>
          </a:p>
          <a:p>
            <a:pPr>
              <a:buFont typeface="Wingdings" panose="05000000000000000000" pitchFamily="2" charset="2"/>
              <a:buChar char="§"/>
            </a:pPr>
            <a:r>
              <a:rPr lang="en-US" sz="1400">
                <a:latin typeface="Arial" panose="020B0604020202020204" pitchFamily="34" charset="0"/>
                <a:cs typeface="Arial" panose="020B0604020202020204" pitchFamily="34" charset="0"/>
              </a:rPr>
              <a:t>Marcy Mendenhall</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Phyllis Glink</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Robin Steans</a:t>
            </a:r>
          </a:p>
          <a:p>
            <a:pPr>
              <a:buFont typeface="Wingdings" panose="05000000000000000000" pitchFamily="2" charset="2"/>
              <a:buChar char="§"/>
            </a:pPr>
            <a:r>
              <a:rPr lang="en-US" sz="1400">
                <a:latin typeface="Arial"/>
                <a:cs typeface="Arial"/>
              </a:rPr>
              <a:t>Shauna Ejeh</a:t>
            </a:r>
          </a:p>
          <a:p>
            <a:pPr>
              <a:buFont typeface="Wingdings" panose="05000000000000000000" pitchFamily="2" charset="2"/>
              <a:buChar char="§"/>
            </a:pPr>
            <a:r>
              <a:rPr lang="en-US" sz="1400">
                <a:latin typeface="Arial" panose="020B0604020202020204" pitchFamily="34" charset="0"/>
                <a:cs typeface="Arial" panose="020B0604020202020204" pitchFamily="34" charset="0"/>
              </a:rPr>
              <a:t>Trish Rooney</a:t>
            </a:r>
          </a:p>
          <a:p>
            <a:pPr>
              <a:buFont typeface="Wingdings" panose="05000000000000000000" pitchFamily="2" charset="2"/>
              <a:buChar char="§"/>
            </a:pPr>
            <a:endParaRPr lang="en-US"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921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6999B-E468-09CB-609C-B6980A731402}"/>
              </a:ext>
            </a:extLst>
          </p:cNvPr>
          <p:cNvSpPr>
            <a:spLocks noGrp="1"/>
          </p:cNvSpPr>
          <p:nvPr>
            <p:ph type="title"/>
          </p:nvPr>
        </p:nvSpPr>
        <p:spPr>
          <a:xfrm>
            <a:off x="508001" y="179617"/>
            <a:ext cx="6668406" cy="990600"/>
          </a:xfrm>
        </p:spPr>
        <p:txBody>
          <a:bodyPr>
            <a:normAutofit/>
          </a:bodyPr>
          <a:lstStyle/>
          <a:p>
            <a:r>
              <a:rPr lang="en-US" sz="2400" dirty="0"/>
              <a:t>Approach to review recommendations with  additional stakeholders (the field)</a:t>
            </a:r>
          </a:p>
        </p:txBody>
      </p:sp>
      <p:sp>
        <p:nvSpPr>
          <p:cNvPr id="3" name="Content Placeholder 2">
            <a:extLst>
              <a:ext uri="{FF2B5EF4-FFF2-40B4-BE49-F238E27FC236}">
                <a16:creationId xmlns:a16="http://schemas.microsoft.com/office/drawing/2014/main" id="{148877B6-D062-9595-0AF1-CBDAA3E7CA1F}"/>
              </a:ext>
            </a:extLst>
          </p:cNvPr>
          <p:cNvSpPr>
            <a:spLocks noGrp="1"/>
          </p:cNvSpPr>
          <p:nvPr>
            <p:ph idx="1"/>
          </p:nvPr>
        </p:nvSpPr>
        <p:spPr>
          <a:xfrm>
            <a:off x="507060" y="1219709"/>
            <a:ext cx="6194166" cy="3621045"/>
          </a:xfrm>
        </p:spPr>
        <p:txBody>
          <a:bodyPr vert="horz" lIns="91440" tIns="45720" rIns="91440" bIns="45720" rtlCol="0" anchor="t">
            <a:normAutofit/>
          </a:bodyPr>
          <a:lstStyle/>
          <a:p>
            <a:pPr marL="0" indent="0">
              <a:buNone/>
            </a:pPr>
            <a:r>
              <a:rPr lang="en-US" u="sng"/>
              <a:t>Objectives</a:t>
            </a:r>
          </a:p>
          <a:p>
            <a:r>
              <a:rPr lang="en-US"/>
              <a:t>Return to focus group participants to share and hear feedback on the IAC directional recommendations that resulted from their initial input.</a:t>
            </a:r>
          </a:p>
          <a:p>
            <a:r>
              <a:rPr lang="en-US"/>
              <a:t>Review and expand on implementation considerations to support successful planning and outcomes. </a:t>
            </a:r>
          </a:p>
          <a:p>
            <a:pPr marL="0" indent="0">
              <a:spcBef>
                <a:spcPts val="1200"/>
              </a:spcBef>
              <a:buNone/>
            </a:pPr>
            <a:r>
              <a:rPr lang="en-US" u="sng"/>
              <a:t>Audience and Approach</a:t>
            </a:r>
          </a:p>
          <a:p>
            <a:r>
              <a:rPr lang="en-US" b="1"/>
              <a:t>FAC</a:t>
            </a:r>
            <a:r>
              <a:rPr lang="en-US"/>
              <a:t>: request to present in their Oct or Nov meeting.</a:t>
            </a:r>
          </a:p>
          <a:p>
            <a:r>
              <a:rPr lang="en-US" b="1"/>
              <a:t>Providers</a:t>
            </a:r>
            <a:r>
              <a:rPr lang="en-US"/>
              <a:t>: 60-min ECEC cross-systems focus group for providers that participated in initial focus groups</a:t>
            </a:r>
            <a:r>
              <a:rPr lang="en-US">
                <a:solidFill>
                  <a:srgbClr val="404040"/>
                </a:solidFill>
              </a:rPr>
              <a:t>.</a:t>
            </a:r>
            <a:endParaRPr lang="en-US"/>
          </a:p>
          <a:p>
            <a:r>
              <a:rPr lang="en-US" b="1"/>
              <a:t>Regional intermediaries: </a:t>
            </a:r>
            <a:r>
              <a:rPr lang="en-US"/>
              <a:t>Two 60-min cross-systems focus groups options for staff of regional intermediaries who participated in initial focus groups.</a:t>
            </a:r>
            <a:endParaRPr lang="en-US">
              <a:solidFill>
                <a:srgbClr val="FF0000"/>
              </a:solidFill>
            </a:endParaRPr>
          </a:p>
        </p:txBody>
      </p:sp>
      <p:sp>
        <p:nvSpPr>
          <p:cNvPr id="4" name="Slide Number Placeholder 3">
            <a:extLst>
              <a:ext uri="{FF2B5EF4-FFF2-40B4-BE49-F238E27FC236}">
                <a16:creationId xmlns:a16="http://schemas.microsoft.com/office/drawing/2014/main" id="{CE6D5526-A08C-F1D5-0EAF-1E6AD0A5E43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
        <p:nvSpPr>
          <p:cNvPr id="6" name="Thought Bubble: Cloud 5">
            <a:extLst>
              <a:ext uri="{FF2B5EF4-FFF2-40B4-BE49-F238E27FC236}">
                <a16:creationId xmlns:a16="http://schemas.microsoft.com/office/drawing/2014/main" id="{B810C6BC-1FC4-B4E6-030B-DA4F272264ED}"/>
              </a:ext>
            </a:extLst>
          </p:cNvPr>
          <p:cNvSpPr/>
          <p:nvPr/>
        </p:nvSpPr>
        <p:spPr>
          <a:xfrm>
            <a:off x="6955502" y="1077685"/>
            <a:ext cx="1919075" cy="1418614"/>
          </a:xfrm>
          <a:prstGeom prst="cloudCallout">
            <a:avLst>
              <a:gd name="adj1" fmla="val -36768"/>
              <a:gd name="adj2" fmla="val 80841"/>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chemeClr val="accent2"/>
                </a:solidFill>
              </a:rPr>
              <a:t>What additional input do you recommend we gather from these stakeholders?</a:t>
            </a:r>
          </a:p>
        </p:txBody>
      </p:sp>
    </p:spTree>
    <p:extLst>
      <p:ext uri="{BB962C8B-B14F-4D97-AF65-F5344CB8AC3E}">
        <p14:creationId xmlns:p14="http://schemas.microsoft.com/office/powerpoint/2010/main" val="799341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0234F-B6AB-6820-E79B-2AD491691812}"/>
              </a:ext>
            </a:extLst>
          </p:cNvPr>
          <p:cNvSpPr>
            <a:spLocks noGrp="1"/>
          </p:cNvSpPr>
          <p:nvPr>
            <p:ph type="title"/>
          </p:nvPr>
        </p:nvSpPr>
        <p:spPr>
          <a:xfrm>
            <a:off x="508001" y="350520"/>
            <a:ext cx="6447501" cy="990600"/>
          </a:xfrm>
        </p:spPr>
        <p:txBody>
          <a:bodyPr>
            <a:normAutofit/>
          </a:bodyPr>
          <a:lstStyle/>
          <a:p>
            <a:r>
              <a:rPr lang="en-US" sz="3200"/>
              <a:t>Next steps</a:t>
            </a:r>
          </a:p>
        </p:txBody>
      </p:sp>
      <p:sp>
        <p:nvSpPr>
          <p:cNvPr id="4" name="Content Placeholder 3">
            <a:extLst>
              <a:ext uri="{FF2B5EF4-FFF2-40B4-BE49-F238E27FC236}">
                <a16:creationId xmlns:a16="http://schemas.microsoft.com/office/drawing/2014/main" id="{4E393D3D-100C-70BF-5093-7A879086932C}"/>
              </a:ext>
            </a:extLst>
          </p:cNvPr>
          <p:cNvSpPr>
            <a:spLocks noGrp="1"/>
          </p:cNvSpPr>
          <p:nvPr>
            <p:ph idx="1"/>
          </p:nvPr>
        </p:nvSpPr>
        <p:spPr>
          <a:xfrm>
            <a:off x="508001" y="1275302"/>
            <a:ext cx="6447501" cy="2749692"/>
          </a:xfrm>
        </p:spPr>
        <p:txBody>
          <a:bodyPr vert="horz" lIns="91440" tIns="45720" rIns="91440" bIns="45720" rtlCol="0" anchor="t">
            <a:noAutofit/>
          </a:bodyPr>
          <a:lstStyle/>
          <a:p>
            <a:r>
              <a:rPr lang="en-US" sz="1600" dirty="0"/>
              <a:t>Summarize conversation from today to include in final report; share back with IAC for additional comment</a:t>
            </a:r>
          </a:p>
          <a:p>
            <a:pPr>
              <a:spcBef>
                <a:spcPts val="1200"/>
              </a:spcBef>
            </a:pPr>
            <a:r>
              <a:rPr lang="en-US" sz="1600" dirty="0"/>
              <a:t>Schedule and facilitate additional stakeholder meetings: FAC, providers, regional intermediaries</a:t>
            </a:r>
          </a:p>
          <a:p>
            <a:pPr>
              <a:spcBef>
                <a:spcPts val="1200"/>
              </a:spcBef>
            </a:pPr>
            <a:r>
              <a:rPr lang="en-US" sz="1600" dirty="0"/>
              <a:t>Prepare for presenting directional recommendations to ELC Executive Committee and begin drafting final report</a:t>
            </a:r>
          </a:p>
          <a:p>
            <a:pPr>
              <a:spcBef>
                <a:spcPts val="1200"/>
              </a:spcBef>
            </a:pPr>
            <a:r>
              <a:rPr lang="en-US" sz="1600" dirty="0"/>
              <a:t>Prepare for the next IAC meeting, December 4</a:t>
            </a:r>
            <a:r>
              <a:rPr lang="en-US" sz="1600" baseline="30000" dirty="0"/>
              <a:t>th</a:t>
            </a:r>
            <a:r>
              <a:rPr lang="en-US" sz="1600" dirty="0"/>
              <a:t> where we will:</a:t>
            </a:r>
          </a:p>
          <a:p>
            <a:pPr marL="571500" lvl="1" indent="-228600">
              <a:buFont typeface="+mj-lt"/>
              <a:buAutoNum type="arabicPeriod"/>
            </a:pPr>
            <a:r>
              <a:rPr lang="en-US" sz="1600" dirty="0"/>
              <a:t>Review stakeholder feedback on directional recommendations</a:t>
            </a:r>
          </a:p>
          <a:p>
            <a:pPr marL="571500" lvl="1" indent="-228600">
              <a:buFont typeface="+mj-lt"/>
              <a:buAutoNum type="arabicPeriod"/>
            </a:pPr>
            <a:r>
              <a:rPr lang="en-US" sz="1600" dirty="0"/>
              <a:t>Discuss next steps for this committee</a:t>
            </a:r>
          </a:p>
          <a:p>
            <a:pPr marL="0" indent="0">
              <a:buNone/>
            </a:pPr>
            <a:endParaRPr lang="en-US" sz="1600" dirty="0"/>
          </a:p>
        </p:txBody>
      </p:sp>
      <p:sp>
        <p:nvSpPr>
          <p:cNvPr id="10" name="Slide Number Placeholder 4">
            <a:extLst>
              <a:ext uri="{FF2B5EF4-FFF2-40B4-BE49-F238E27FC236}">
                <a16:creationId xmlns:a16="http://schemas.microsoft.com/office/drawing/2014/main" id="{AE333398-9C3C-1241-9590-4A46049104E0}"/>
              </a:ext>
            </a:extLst>
          </p:cNvPr>
          <p:cNvSpPr>
            <a:spLocks noGrp="1"/>
          </p:cNvSpPr>
          <p:nvPr>
            <p:ph type="sldNum" sz="quarter"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17</a:t>
            </a:fld>
            <a:endParaRPr lang="en" sz="1000">
              <a:solidFill>
                <a:schemeClr val="bg1"/>
              </a:solidFill>
            </a:endParaRPr>
          </a:p>
        </p:txBody>
      </p:sp>
    </p:spTree>
    <p:extLst>
      <p:ext uri="{BB962C8B-B14F-4D97-AF65-F5344CB8AC3E}">
        <p14:creationId xmlns:p14="http://schemas.microsoft.com/office/powerpoint/2010/main" val="1410334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4" name="Text Placeholder 3">
            <a:extLst>
              <a:ext uri="{FF2B5EF4-FFF2-40B4-BE49-F238E27FC236}">
                <a16:creationId xmlns:a16="http://schemas.microsoft.com/office/drawing/2014/main" id="{D403950A-DBBD-488C-B5C1-DF01A9DC8CFE}"/>
              </a:ext>
            </a:extLst>
          </p:cNvPr>
          <p:cNvSpPr>
            <a:spLocks noGrp="1"/>
          </p:cNvSpPr>
          <p:nvPr>
            <p:ph type="body" idx="1"/>
          </p:nvPr>
        </p:nvSpPr>
        <p:spPr>
          <a:xfrm>
            <a:off x="514429" y="391756"/>
            <a:ext cx="6793087" cy="3416400"/>
          </a:xfrm>
        </p:spPr>
        <p:txBody>
          <a:bodyPr/>
          <a:lstStyle/>
          <a:p>
            <a:pPr marL="139700" indent="0">
              <a:buNone/>
            </a:pPr>
            <a:r>
              <a:rPr lang="en-US" sz="2000" b="1">
                <a:solidFill>
                  <a:schemeClr val="tx1"/>
                </a:solidFill>
              </a:rPr>
              <a:t>Public Comments &amp; Announcements</a:t>
            </a:r>
            <a:endParaRPr lang="en-US" sz="2000"/>
          </a:p>
          <a:p>
            <a:pPr marL="139700" indent="0">
              <a:buNone/>
            </a:pPr>
            <a:endParaRPr lang="en-US"/>
          </a:p>
        </p:txBody>
      </p:sp>
      <p:sp>
        <p:nvSpPr>
          <p:cNvPr id="2" name="Slide Number Placeholder 4">
            <a:extLst>
              <a:ext uri="{FF2B5EF4-FFF2-40B4-BE49-F238E27FC236}">
                <a16:creationId xmlns:a16="http://schemas.microsoft.com/office/drawing/2014/main" id="{AB4CF5B1-C876-0697-D43A-1A2B6E7C0E44}"/>
              </a:ext>
            </a:extLst>
          </p:cNvPr>
          <p:cNvSpPr>
            <a:spLocks noGrp="1"/>
          </p:cNvSpPr>
          <p:nvPr>
            <p:ph type="sldNum"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18</a:t>
            </a:fld>
            <a:endParaRPr lang="en" sz="1000">
              <a:solidFill>
                <a:schemeClr val="bg1"/>
              </a:solidFill>
            </a:endParaRPr>
          </a:p>
        </p:txBody>
      </p:sp>
    </p:spTree>
    <p:extLst>
      <p:ext uri="{BB962C8B-B14F-4D97-AF65-F5344CB8AC3E}">
        <p14:creationId xmlns:p14="http://schemas.microsoft.com/office/powerpoint/2010/main" val="3280427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4" name="Text Placeholder 3">
            <a:extLst>
              <a:ext uri="{FF2B5EF4-FFF2-40B4-BE49-F238E27FC236}">
                <a16:creationId xmlns:a16="http://schemas.microsoft.com/office/drawing/2014/main" id="{D403950A-DBBD-488C-B5C1-DF01A9DC8CFE}"/>
              </a:ext>
            </a:extLst>
          </p:cNvPr>
          <p:cNvSpPr>
            <a:spLocks noGrp="1"/>
          </p:cNvSpPr>
          <p:nvPr>
            <p:ph type="body" idx="1"/>
          </p:nvPr>
        </p:nvSpPr>
        <p:spPr>
          <a:xfrm>
            <a:off x="514429" y="391756"/>
            <a:ext cx="6793087" cy="3416400"/>
          </a:xfrm>
        </p:spPr>
        <p:txBody>
          <a:bodyPr/>
          <a:lstStyle/>
          <a:p>
            <a:pPr marL="139700" indent="0" algn="ctr">
              <a:buNone/>
            </a:pPr>
            <a:r>
              <a:rPr lang="en-US" sz="2800" b="1">
                <a:solidFill>
                  <a:schemeClr val="tx1"/>
                </a:solidFill>
              </a:rPr>
              <a:t>Closing Comments and Adjourn</a:t>
            </a:r>
          </a:p>
          <a:p>
            <a:pPr marL="139700" indent="0">
              <a:buNone/>
            </a:pPr>
            <a:endParaRPr lang="en-US" sz="2800" b="1">
              <a:solidFill>
                <a:schemeClr val="tx1"/>
              </a:solidFill>
            </a:endParaRPr>
          </a:p>
          <a:p>
            <a:pPr marL="139700" indent="0">
              <a:buNone/>
            </a:pPr>
            <a:endParaRPr lang="en-US" sz="2800" b="1">
              <a:solidFill>
                <a:schemeClr val="tx1"/>
              </a:solidFill>
            </a:endParaRPr>
          </a:p>
          <a:p>
            <a:pPr marL="139700" indent="0" algn="ctr">
              <a:buNone/>
            </a:pPr>
            <a:r>
              <a:rPr lang="en-US" sz="2800" b="1">
                <a:solidFill>
                  <a:schemeClr val="tx1"/>
                </a:solidFill>
              </a:rPr>
              <a:t>THANK YOU!</a:t>
            </a:r>
          </a:p>
          <a:p>
            <a:pPr marL="139700" indent="0">
              <a:buNone/>
            </a:pPr>
            <a:endParaRPr lang="en-US" sz="2800" b="1">
              <a:solidFill>
                <a:schemeClr val="tx1"/>
              </a:solidFill>
            </a:endParaRPr>
          </a:p>
          <a:p>
            <a:pPr marL="139700" indent="0">
              <a:buNone/>
            </a:pPr>
            <a:endParaRPr lang="en-US" sz="2800"/>
          </a:p>
        </p:txBody>
      </p:sp>
      <p:sp>
        <p:nvSpPr>
          <p:cNvPr id="2" name="Slide Number Placeholder 4">
            <a:extLst>
              <a:ext uri="{FF2B5EF4-FFF2-40B4-BE49-F238E27FC236}">
                <a16:creationId xmlns:a16="http://schemas.microsoft.com/office/drawing/2014/main" id="{AD8D997A-44C2-A141-2181-355CD4336190}"/>
              </a:ext>
            </a:extLst>
          </p:cNvPr>
          <p:cNvSpPr>
            <a:spLocks noGrp="1"/>
          </p:cNvSpPr>
          <p:nvPr>
            <p:ph type="sldNum"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19</a:t>
            </a:fld>
            <a:endParaRPr lang="en" sz="1000">
              <a:solidFill>
                <a:schemeClr val="bg1"/>
              </a:solidFill>
            </a:endParaRPr>
          </a:p>
        </p:txBody>
      </p:sp>
    </p:spTree>
    <p:extLst>
      <p:ext uri="{BB962C8B-B14F-4D97-AF65-F5344CB8AC3E}">
        <p14:creationId xmlns:p14="http://schemas.microsoft.com/office/powerpoint/2010/main" val="649536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4" name="Text Placeholder 3">
            <a:extLst>
              <a:ext uri="{FF2B5EF4-FFF2-40B4-BE49-F238E27FC236}">
                <a16:creationId xmlns:a16="http://schemas.microsoft.com/office/drawing/2014/main" id="{D403950A-DBBD-488C-B5C1-DF01A9DC8CFE}"/>
              </a:ext>
            </a:extLst>
          </p:cNvPr>
          <p:cNvSpPr>
            <a:spLocks noGrp="1"/>
          </p:cNvSpPr>
          <p:nvPr>
            <p:ph type="body" idx="1"/>
          </p:nvPr>
        </p:nvSpPr>
        <p:spPr>
          <a:xfrm>
            <a:off x="103419" y="277455"/>
            <a:ext cx="7097485" cy="4326295"/>
          </a:xfrm>
        </p:spPr>
        <p:txBody>
          <a:bodyPr/>
          <a:lstStyle/>
          <a:p>
            <a:pPr marL="139700" indent="0" algn="ctr">
              <a:buNone/>
            </a:pPr>
            <a:r>
              <a:rPr lang="en-US" sz="2400" b="1">
                <a:solidFill>
                  <a:schemeClr val="tx1"/>
                </a:solidFill>
                <a:latin typeface="Arial" panose="020B0604020202020204" pitchFamily="34" charset="0"/>
                <a:cs typeface="Arial" panose="020B0604020202020204" pitchFamily="34" charset="0"/>
              </a:rPr>
              <a:t>Racial Equity Definition</a:t>
            </a:r>
            <a:endParaRPr lang="en-US">
              <a:solidFill>
                <a:schemeClr val="tx1"/>
              </a:solidFill>
              <a:latin typeface="Arial" panose="020B0604020202020204" pitchFamily="34" charset="0"/>
              <a:cs typeface="Arial" panose="020B0604020202020204" pitchFamily="34" charset="0"/>
            </a:endParaRPr>
          </a:p>
          <a:p>
            <a:pPr marL="139700" indent="0">
              <a:buNone/>
            </a:pPr>
            <a:endParaRPr lang="en-US" sz="1100">
              <a:latin typeface="Arial" panose="020B0604020202020204" pitchFamily="34" charset="0"/>
              <a:cs typeface="Arial" panose="020B0604020202020204" pitchFamily="34" charset="0"/>
            </a:endParaRPr>
          </a:p>
          <a:p>
            <a:pPr marL="139700" indent="0">
              <a:lnSpc>
                <a:spcPct val="114999"/>
              </a:lnSpc>
              <a:buNone/>
            </a:pPr>
            <a:r>
              <a:rPr lang="en-US" sz="1100">
                <a:latin typeface="Arial" panose="020B0604020202020204" pitchFamily="34" charset="0"/>
                <a:cs typeface="Arial" panose="020B0604020202020204" pitchFamily="34" charset="0"/>
              </a:rPr>
              <a:t>Racial Equity Definition: A racially equitable society values and embraces all racial/ethnic identities. In such a society, one’s racial/ethnic identity (particularly Black, Latino, Indigenous, and Asian) is not a factor in an individual’s ability to prosper. An early learning system that is racially equitable is driven by data and ensures that: </a:t>
            </a:r>
            <a:endParaRPr lang="en-US">
              <a:latin typeface="Arial" panose="020B0604020202020204" pitchFamily="34" charset="0"/>
              <a:cs typeface="Arial" panose="020B0604020202020204" pitchFamily="34" charset="0"/>
            </a:endParaRPr>
          </a:p>
          <a:p>
            <a:pPr marL="342900" indent="-203200">
              <a:buFont typeface="Arial" panose="020B0604020202020204" pitchFamily="34" charset="0"/>
              <a:buChar char="•"/>
            </a:pPr>
            <a:r>
              <a:rPr lang="en-US" sz="1100">
                <a:latin typeface="Arial" panose="020B0604020202020204" pitchFamily="34" charset="0"/>
                <a:cs typeface="Arial" panose="020B0604020202020204" pitchFamily="34" charset="0"/>
              </a:rPr>
              <a:t>Every young child and family regardless of race, ethnicity, and social circumstance has everything s/he/they need to develop optimally; </a:t>
            </a:r>
          </a:p>
          <a:p>
            <a:pPr marL="342900" indent="-203200">
              <a:buFont typeface="Arial" panose="020B0604020202020204" pitchFamily="34" charset="0"/>
              <a:buChar char="•"/>
            </a:pPr>
            <a:r>
              <a:rPr lang="en-US" sz="1100">
                <a:latin typeface="Arial" panose="020B0604020202020204" pitchFamily="34" charset="0"/>
                <a:cs typeface="Arial" panose="020B0604020202020204" pitchFamily="34" charset="0"/>
              </a:rPr>
              <a:t>Resources, opportunities, rewards, and burdens are fairly distributed across groups and communities so that those with the greatest challenges are adequately supported and not further disadvantaged; and </a:t>
            </a:r>
          </a:p>
          <a:p>
            <a:pPr marL="342900" indent="-203200">
              <a:buFont typeface="Arial" panose="020B0604020202020204" pitchFamily="34" charset="0"/>
              <a:buChar char="•"/>
            </a:pPr>
            <a:r>
              <a:rPr lang="en-US" sz="1100">
                <a:latin typeface="Arial" panose="020B0604020202020204" pitchFamily="34" charset="0"/>
                <a:cs typeface="Arial" panose="020B0604020202020204" pitchFamily="34" charset="0"/>
              </a:rPr>
              <a:t>Systems and policies are designed, reframed, or eliminated to promote greater justice for children and families. </a:t>
            </a:r>
          </a:p>
          <a:p>
            <a:pPr marL="139700" indent="0">
              <a:buNone/>
            </a:pPr>
            <a:endParaRPr lang="en-US">
              <a:latin typeface="Arial" panose="020B0604020202020204" pitchFamily="34" charset="0"/>
              <a:cs typeface="Arial" panose="020B0604020202020204" pitchFamily="34" charset="0"/>
            </a:endParaRPr>
          </a:p>
          <a:p>
            <a:pPr marL="139700" indent="0">
              <a:buNone/>
            </a:pPr>
            <a:r>
              <a:rPr lang="en-US" sz="1100">
                <a:latin typeface="Arial" panose="020B0604020202020204" pitchFamily="34" charset="0"/>
                <a:cs typeface="Arial" panose="020B0604020202020204" pitchFamily="34" charset="0"/>
              </a:rPr>
              <a:t>Racial Equity Priorities:</a:t>
            </a:r>
          </a:p>
          <a:p>
            <a:pPr marL="368300" indent="-228600">
              <a:buSzPct val="100000"/>
              <a:buFont typeface="+mj-lt"/>
              <a:buAutoNum type="arabicParenR"/>
            </a:pPr>
            <a:r>
              <a:rPr lang="en-US" sz="1100">
                <a:latin typeface="Arial" panose="020B0604020202020204" pitchFamily="34" charset="0"/>
                <a:cs typeface="Arial" panose="020B0604020202020204" pitchFamily="34" charset="0"/>
              </a:rPr>
              <a:t>Align and standardize race/ethnicity data collection and reporting; </a:t>
            </a:r>
          </a:p>
          <a:p>
            <a:pPr marL="368300" indent="-228600">
              <a:buSzPct val="100000"/>
              <a:buFont typeface="+mj-lt"/>
              <a:buAutoNum type="arabicParenR"/>
            </a:pPr>
            <a:r>
              <a:rPr lang="en-US" sz="1100">
                <a:latin typeface="Arial" panose="020B0604020202020204" pitchFamily="34" charset="0"/>
                <a:cs typeface="Arial" panose="020B0604020202020204" pitchFamily="34" charset="0"/>
              </a:rPr>
              <a:t>Evaluate and identify whether processes for distributing resources exacerbate racial disparities, including agency contracting;</a:t>
            </a:r>
          </a:p>
          <a:p>
            <a:pPr marL="368300" indent="-228600">
              <a:buSzPct val="100000"/>
              <a:buFont typeface="+mj-lt"/>
              <a:buAutoNum type="arabicParenR"/>
            </a:pPr>
            <a:r>
              <a:rPr lang="en-US" sz="1100">
                <a:latin typeface="Arial" panose="020B0604020202020204" pitchFamily="34" charset="0"/>
                <a:cs typeface="Arial" panose="020B0604020202020204" pitchFamily="34" charset="0"/>
              </a:rPr>
              <a:t>Address race/ethnicity disparities in terms of workforce compensation and advancement;</a:t>
            </a:r>
          </a:p>
          <a:p>
            <a:pPr marL="368300" indent="-228600">
              <a:buSzPct val="100000"/>
              <a:buFont typeface="+mj-lt"/>
              <a:buAutoNum type="arabicParenR"/>
            </a:pPr>
            <a:r>
              <a:rPr lang="en-US" sz="1100">
                <a:latin typeface="Arial" panose="020B0604020202020204" pitchFamily="34" charset="0"/>
                <a:cs typeface="Arial" panose="020B0604020202020204" pitchFamily="34" charset="0"/>
              </a:rPr>
              <a:t>Eliminate racial/ethnic disparities for children participating in all programs that contribute to school readiness and life success by addressing racial disparities in enrollment in preschool for 3- and 4-year-olds and in prenatal to age 3 services. </a:t>
            </a:r>
          </a:p>
          <a:p>
            <a:pPr marL="139700" indent="0">
              <a:buNone/>
            </a:pPr>
            <a:endParaRPr lang="en-US">
              <a:latin typeface="Arial" panose="020B0604020202020204" pitchFamily="34" charset="0"/>
              <a:cs typeface="Arial" panose="020B0604020202020204" pitchFamily="34" charset="0"/>
            </a:endParaRPr>
          </a:p>
        </p:txBody>
      </p:sp>
      <p:sp>
        <p:nvSpPr>
          <p:cNvPr id="2" name="Slide Number Placeholder 4">
            <a:extLst>
              <a:ext uri="{FF2B5EF4-FFF2-40B4-BE49-F238E27FC236}">
                <a16:creationId xmlns:a16="http://schemas.microsoft.com/office/drawing/2014/main" id="{94158C64-2E80-7CE7-7045-A2F0BDCF8876}"/>
              </a:ext>
            </a:extLst>
          </p:cNvPr>
          <p:cNvSpPr>
            <a:spLocks noGrp="1"/>
          </p:cNvSpPr>
          <p:nvPr>
            <p:ph type="sldNum" sz="quarter"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2</a:t>
            </a:fld>
            <a:endParaRPr lang="en" sz="1000">
              <a:solidFill>
                <a:schemeClr val="bg1"/>
              </a:solidFill>
            </a:endParaRPr>
          </a:p>
        </p:txBody>
      </p:sp>
    </p:spTree>
    <p:extLst>
      <p:ext uri="{BB962C8B-B14F-4D97-AF65-F5344CB8AC3E}">
        <p14:creationId xmlns:p14="http://schemas.microsoft.com/office/powerpoint/2010/main" val="2945716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p:nvPr/>
        </p:nvSpPr>
        <p:spPr>
          <a:xfrm>
            <a:off x="0" y="0"/>
            <a:ext cx="9157200" cy="5156700"/>
          </a:xfrm>
          <a:prstGeom prst="rect">
            <a:avLst/>
          </a:prstGeom>
          <a:solidFill>
            <a:srgbClr val="0079C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79C1"/>
                </a:solidFill>
                <a:latin typeface="Arial"/>
                <a:ea typeface="Arial"/>
                <a:cs typeface="Arial"/>
                <a:sym typeface="Arial"/>
              </a:rPr>
              <a:t>PPPP</a:t>
            </a:r>
            <a:endParaRPr sz="1400" b="0" i="0" u="none" strike="noStrike" cap="none">
              <a:solidFill>
                <a:srgbClr val="0079C1"/>
              </a:solidFill>
              <a:latin typeface="Arial"/>
              <a:ea typeface="Arial"/>
              <a:cs typeface="Arial"/>
              <a:sym typeface="Arial"/>
            </a:endParaRPr>
          </a:p>
        </p:txBody>
      </p:sp>
      <p:sp>
        <p:nvSpPr>
          <p:cNvPr id="69" name="Google Shape;69;p15"/>
          <p:cNvSpPr txBox="1"/>
          <p:nvPr/>
        </p:nvSpPr>
        <p:spPr>
          <a:xfrm>
            <a:off x="196925" y="346548"/>
            <a:ext cx="8026325" cy="2555402"/>
          </a:xfrm>
          <a:prstGeom prst="rect">
            <a:avLst/>
          </a:prstGeom>
          <a:noFill/>
          <a:ln>
            <a:noFill/>
          </a:ln>
        </p:spPr>
        <p:txBody>
          <a:bodyPr spcFirstLastPara="1" wrap="square" lIns="91425" tIns="91425" rIns="91425" bIns="91425" anchor="t" anchorCtr="0">
            <a:noAutofit/>
          </a:bodyPr>
          <a:lstStyle/>
          <a:p>
            <a:pPr marL="0" marR="0" lvl="0" indent="0" algn="l" rtl="0">
              <a:lnSpc>
                <a:spcPct val="85000"/>
              </a:lnSpc>
              <a:spcBef>
                <a:spcPts val="0"/>
              </a:spcBef>
              <a:spcAft>
                <a:spcPts val="0"/>
              </a:spcAft>
              <a:buClr>
                <a:srgbClr val="000000"/>
              </a:buClr>
              <a:buSzPts val="7200"/>
              <a:buFont typeface="Arial"/>
              <a:buNone/>
            </a:pPr>
            <a:r>
              <a:rPr lang="en" sz="4000" b="1" i="0" u="none" strike="noStrike" cap="none">
                <a:solidFill>
                  <a:srgbClr val="FFFFFF"/>
                </a:solidFill>
                <a:ea typeface="Proxima Nova"/>
                <a:cs typeface="Proxima Nova"/>
                <a:sym typeface="Proxima Nova"/>
              </a:rPr>
              <a:t>APPENDIX</a:t>
            </a:r>
          </a:p>
          <a:p>
            <a:pPr marL="0" marR="0" lvl="0" indent="0" algn="l" rtl="0">
              <a:lnSpc>
                <a:spcPct val="85000"/>
              </a:lnSpc>
              <a:spcBef>
                <a:spcPts val="0"/>
              </a:spcBef>
              <a:spcAft>
                <a:spcPts val="0"/>
              </a:spcAft>
              <a:buClr>
                <a:srgbClr val="000000"/>
              </a:buClr>
              <a:buSzPts val="7200"/>
              <a:buFont typeface="Arial"/>
              <a:buNone/>
            </a:pPr>
            <a:endParaRPr lang="en" sz="4000" b="1">
              <a:solidFill>
                <a:srgbClr val="FFFFFF"/>
              </a:solidFill>
              <a:ea typeface="Proxima Nova"/>
              <a:cs typeface="Proxima Nova"/>
              <a:sym typeface="Proxima Nova"/>
            </a:endParaRPr>
          </a:p>
        </p:txBody>
      </p:sp>
      <p:sp>
        <p:nvSpPr>
          <p:cNvPr id="2" name="Slide Number Placeholder 4">
            <a:extLst>
              <a:ext uri="{FF2B5EF4-FFF2-40B4-BE49-F238E27FC236}">
                <a16:creationId xmlns:a16="http://schemas.microsoft.com/office/drawing/2014/main" id="{8FECBF9B-B094-9595-25C5-810C89EEFA4B}"/>
              </a:ext>
            </a:extLst>
          </p:cNvPr>
          <p:cNvSpPr>
            <a:spLocks noGrp="1"/>
          </p:cNvSpPr>
          <p:nvPr>
            <p:ph type="sldNum"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20</a:t>
            </a:fld>
            <a:endParaRPr lang="en" sz="1000">
              <a:solidFill>
                <a:schemeClr val="bg1"/>
              </a:solidFill>
            </a:endParaRPr>
          </a:p>
        </p:txBody>
      </p:sp>
    </p:spTree>
    <p:extLst>
      <p:ext uri="{BB962C8B-B14F-4D97-AF65-F5344CB8AC3E}">
        <p14:creationId xmlns:p14="http://schemas.microsoft.com/office/powerpoint/2010/main" val="4089321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D3E9-A628-2580-EB72-214EC54B1175}"/>
              </a:ext>
            </a:extLst>
          </p:cNvPr>
          <p:cNvSpPr>
            <a:spLocks noGrp="1"/>
          </p:cNvSpPr>
          <p:nvPr>
            <p:ph type="title"/>
          </p:nvPr>
        </p:nvSpPr>
        <p:spPr>
          <a:xfrm>
            <a:off x="50322" y="19694"/>
            <a:ext cx="8797468" cy="571500"/>
          </a:xfrm>
        </p:spPr>
        <p:txBody>
          <a:bodyPr>
            <a:normAutofit/>
          </a:bodyPr>
          <a:lstStyle/>
          <a:p>
            <a:r>
              <a:rPr lang="en-US" sz="1800"/>
              <a:t>How do regional intermediaries provide these functions?</a:t>
            </a:r>
          </a:p>
        </p:txBody>
      </p:sp>
      <p:graphicFrame>
        <p:nvGraphicFramePr>
          <p:cNvPr id="4" name="Table 4">
            <a:extLst>
              <a:ext uri="{FF2B5EF4-FFF2-40B4-BE49-F238E27FC236}">
                <a16:creationId xmlns:a16="http://schemas.microsoft.com/office/drawing/2014/main" id="{0003BED1-20EE-86F0-CE16-B665A4B97315}"/>
              </a:ext>
            </a:extLst>
          </p:cNvPr>
          <p:cNvGraphicFramePr>
            <a:graphicFrameLocks noGrp="1"/>
          </p:cNvGraphicFramePr>
          <p:nvPr/>
        </p:nvGraphicFramePr>
        <p:xfrm>
          <a:off x="249727" y="624456"/>
          <a:ext cx="8839855" cy="4159318"/>
        </p:xfrm>
        <a:graphic>
          <a:graphicData uri="http://schemas.openxmlformats.org/drawingml/2006/table">
            <a:tbl>
              <a:tblPr firstRow="1" bandRow="1">
                <a:tableStyleId>{1316B267-E6FB-46B0-9B7B-9DF593BDE5C1}</a:tableStyleId>
              </a:tblPr>
              <a:tblGrid>
                <a:gridCol w="749392">
                  <a:extLst>
                    <a:ext uri="{9D8B030D-6E8A-4147-A177-3AD203B41FA5}">
                      <a16:colId xmlns:a16="http://schemas.microsoft.com/office/drawing/2014/main" val="3612247086"/>
                    </a:ext>
                  </a:extLst>
                </a:gridCol>
                <a:gridCol w="620987">
                  <a:extLst>
                    <a:ext uri="{9D8B030D-6E8A-4147-A177-3AD203B41FA5}">
                      <a16:colId xmlns:a16="http://schemas.microsoft.com/office/drawing/2014/main" val="921905453"/>
                    </a:ext>
                  </a:extLst>
                </a:gridCol>
                <a:gridCol w="685189">
                  <a:extLst>
                    <a:ext uri="{9D8B030D-6E8A-4147-A177-3AD203B41FA5}">
                      <a16:colId xmlns:a16="http://schemas.microsoft.com/office/drawing/2014/main" val="2880020396"/>
                    </a:ext>
                  </a:extLst>
                </a:gridCol>
                <a:gridCol w="685189">
                  <a:extLst>
                    <a:ext uri="{9D8B030D-6E8A-4147-A177-3AD203B41FA5}">
                      <a16:colId xmlns:a16="http://schemas.microsoft.com/office/drawing/2014/main" val="4105039790"/>
                    </a:ext>
                  </a:extLst>
                </a:gridCol>
                <a:gridCol w="885711">
                  <a:extLst>
                    <a:ext uri="{9D8B030D-6E8A-4147-A177-3AD203B41FA5}">
                      <a16:colId xmlns:a16="http://schemas.microsoft.com/office/drawing/2014/main" val="2208718960"/>
                    </a:ext>
                  </a:extLst>
                </a:gridCol>
                <a:gridCol w="885711">
                  <a:extLst>
                    <a:ext uri="{9D8B030D-6E8A-4147-A177-3AD203B41FA5}">
                      <a16:colId xmlns:a16="http://schemas.microsoft.com/office/drawing/2014/main" val="1123276040"/>
                    </a:ext>
                  </a:extLst>
                </a:gridCol>
                <a:gridCol w="762710">
                  <a:extLst>
                    <a:ext uri="{9D8B030D-6E8A-4147-A177-3AD203B41FA5}">
                      <a16:colId xmlns:a16="http://schemas.microsoft.com/office/drawing/2014/main" val="3573968851"/>
                    </a:ext>
                  </a:extLst>
                </a:gridCol>
                <a:gridCol w="730935">
                  <a:extLst>
                    <a:ext uri="{9D8B030D-6E8A-4147-A177-3AD203B41FA5}">
                      <a16:colId xmlns:a16="http://schemas.microsoft.com/office/drawing/2014/main" val="270472636"/>
                    </a:ext>
                  </a:extLst>
                </a:gridCol>
                <a:gridCol w="730408">
                  <a:extLst>
                    <a:ext uri="{9D8B030D-6E8A-4147-A177-3AD203B41FA5}">
                      <a16:colId xmlns:a16="http://schemas.microsoft.com/office/drawing/2014/main" val="1119474620"/>
                    </a:ext>
                  </a:extLst>
                </a:gridCol>
                <a:gridCol w="733245">
                  <a:extLst>
                    <a:ext uri="{9D8B030D-6E8A-4147-A177-3AD203B41FA5}">
                      <a16:colId xmlns:a16="http://schemas.microsoft.com/office/drawing/2014/main" val="1595163045"/>
                    </a:ext>
                  </a:extLst>
                </a:gridCol>
                <a:gridCol w="685189">
                  <a:extLst>
                    <a:ext uri="{9D8B030D-6E8A-4147-A177-3AD203B41FA5}">
                      <a16:colId xmlns:a16="http://schemas.microsoft.com/office/drawing/2014/main" val="3585745598"/>
                    </a:ext>
                  </a:extLst>
                </a:gridCol>
                <a:gridCol w="685189">
                  <a:extLst>
                    <a:ext uri="{9D8B030D-6E8A-4147-A177-3AD203B41FA5}">
                      <a16:colId xmlns:a16="http://schemas.microsoft.com/office/drawing/2014/main" val="1285088950"/>
                    </a:ext>
                  </a:extLst>
                </a:gridCol>
              </a:tblGrid>
              <a:tr h="484061">
                <a:tc>
                  <a:txBody>
                    <a:bodyPr/>
                    <a:lstStyle/>
                    <a:p>
                      <a:endParaRPr lang="en-US" sz="800"/>
                    </a:p>
                  </a:txBody>
                  <a:tcPr>
                    <a:lnL w="12700" cap="flat" cmpd="sng" algn="ctr">
                      <a:no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gridSpan="3">
                  <a:txBody>
                    <a:bodyPr/>
                    <a:lstStyle/>
                    <a:p>
                      <a:pPr marL="0" marR="0" lvl="0" indent="0" algn="ctr" rtl="0" eaLnBrk="1" fontAlgn="auto" latinLnBrk="0" hangingPunct="1">
                        <a:lnSpc>
                          <a:spcPct val="100000"/>
                        </a:lnSpc>
                        <a:spcBef>
                          <a:spcPts val="0"/>
                        </a:spcBef>
                        <a:spcAft>
                          <a:spcPts val="0"/>
                        </a:spcAft>
                        <a:buClrTx/>
                        <a:buSzTx/>
                        <a:buFontTx/>
                        <a:buNone/>
                      </a:pPr>
                      <a:r>
                        <a:rPr lang="en-US" sz="800" b="1" i="0" kern="1200">
                          <a:solidFill>
                            <a:schemeClr val="bg1"/>
                          </a:solidFill>
                          <a:latin typeface="Arial"/>
                          <a:cs typeface="Arial"/>
                        </a:rPr>
                        <a:t>Resource and Referral / </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800" b="1" i="0" kern="1200">
                          <a:solidFill>
                            <a:schemeClr val="bg1"/>
                          </a:solidFill>
                          <a:latin typeface="Arial"/>
                          <a:cs typeface="Arial"/>
                        </a:rPr>
                        <a:t>System Point of Entry</a:t>
                      </a:r>
                    </a:p>
                  </a:txBody>
                  <a:tcPr marL="45720" marR="45720" marT="182880" marB="0" anchor="ctr">
                    <a:lnL w="12700" cap="flat" cmpd="sng" algn="ctr">
                      <a:solidFill>
                        <a:schemeClr val="bg2">
                          <a:lumMod val="75000"/>
                        </a:schemeClr>
                      </a:solidFill>
                      <a:prstDash val="solid"/>
                      <a:round/>
                      <a:headEnd type="none" w="med" len="med"/>
                      <a:tailEnd type="none" w="med" len="med"/>
                    </a:lnL>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hMerge="1">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800" b="1" i="0" kern="1200">
                        <a:solidFill>
                          <a:schemeClr val="bg1"/>
                        </a:solidFill>
                        <a:latin typeface="Arial"/>
                        <a:cs typeface="Arial"/>
                      </a:endParaRPr>
                    </a:p>
                  </a:txBody>
                  <a:tcPr marL="45720" marR="45720" marT="182880" marB="0" anchor="ct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hMerge="1">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800" b="1" i="0" kern="1200">
                        <a:solidFill>
                          <a:schemeClr val="bg1"/>
                        </a:solidFill>
                        <a:latin typeface="Arial"/>
                        <a:cs typeface="Arial"/>
                      </a:endParaRPr>
                    </a:p>
                  </a:txBody>
                  <a:tcPr marL="45720" marR="45720" marT="182880" marB="0" anchor="ct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a:txBody>
                    <a:bodyPr/>
                    <a:lstStyle/>
                    <a:p>
                      <a:pPr marL="0" indent="0" algn="ctr" rtl="0" eaLnBrk="1" latinLnBrk="0" hangingPunct="1"/>
                      <a:r>
                        <a:rPr lang="en-US" sz="800" b="1" i="0" kern="1200">
                          <a:solidFill>
                            <a:schemeClr val="bg1"/>
                          </a:solidFill>
                          <a:latin typeface="Arial"/>
                          <a:ea typeface="Arial" panose="020B0604020202020204" pitchFamily="34" charset="0"/>
                          <a:cs typeface="Arial"/>
                        </a:rPr>
                        <a:t>Eligibility Determination </a:t>
                      </a:r>
                      <a:endParaRPr lang="en-US" sz="800" b="1" i="0" kern="1200">
                        <a:solidFill>
                          <a:schemeClr val="bg1"/>
                        </a:solidFill>
                        <a:latin typeface="Arial"/>
                        <a:cs typeface="Arial"/>
                      </a:endParaRPr>
                    </a:p>
                  </a:txBody>
                  <a:tcPr marL="45720" marR="45720" marT="182880" marB="0" anchor="ct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800" b="1" i="0" kern="1200">
                          <a:solidFill>
                            <a:schemeClr val="bg1"/>
                          </a:solidFill>
                          <a:latin typeface="Arial"/>
                          <a:ea typeface="Arial" panose="020B0604020202020204" pitchFamily="34" charset="0"/>
                          <a:cs typeface="Arial"/>
                        </a:rPr>
                        <a:t>Case Management</a:t>
                      </a:r>
                    </a:p>
                  </a:txBody>
                  <a:tcPr marL="45720" marR="45720" marT="182880" marB="0" anchor="ct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gridSpan="2">
                  <a:txBody>
                    <a:bodyPr/>
                    <a:lstStyle/>
                    <a:p>
                      <a:pPr marL="0" algn="ctr" defTabSz="342900" rtl="0" eaLnBrk="1" latinLnBrk="0" hangingPunct="1"/>
                      <a:r>
                        <a:rPr lang="en-US" sz="800" b="1" i="0" kern="1200">
                          <a:solidFill>
                            <a:schemeClr val="bg1"/>
                          </a:solidFill>
                          <a:latin typeface="Arial"/>
                          <a:cs typeface="Arial"/>
                        </a:rPr>
                        <a:t>T&amp;TA</a:t>
                      </a:r>
                      <a:endParaRPr lang="en-US" sz="800" b="0" i="0" kern="1200">
                        <a:solidFill>
                          <a:schemeClr val="bg1"/>
                        </a:solidFill>
                        <a:latin typeface="Arial"/>
                        <a:cs typeface="Arial"/>
                      </a:endParaRPr>
                    </a:p>
                    <a:p>
                      <a:pPr marL="0" algn="ctr" defTabSz="342900" rtl="0" eaLnBrk="1" latinLnBrk="0" hangingPunct="1"/>
                      <a:r>
                        <a:rPr lang="en-US" sz="800" b="0" i="0" kern="1200">
                          <a:solidFill>
                            <a:schemeClr val="bg1"/>
                          </a:solidFill>
                          <a:latin typeface="Arial"/>
                          <a:cs typeface="Arial"/>
                        </a:rPr>
                        <a:t>(to providers, not staff)</a:t>
                      </a:r>
                    </a:p>
                  </a:txBody>
                  <a:tcPr marL="45720" marR="45720" marT="182880" marB="0" anchor="ct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hMerge="1">
                  <a:txBody>
                    <a:bodyPr/>
                    <a:lstStyle/>
                    <a:p>
                      <a:pPr marL="0" algn="ctr" defTabSz="342900" rtl="0" eaLnBrk="1" latinLnBrk="0" hangingPunct="1"/>
                      <a:endParaRPr lang="en-US" sz="800" b="0" i="0" kern="1200">
                        <a:solidFill>
                          <a:schemeClr val="bg1"/>
                        </a:solidFill>
                        <a:latin typeface="Arial"/>
                        <a:cs typeface="Arial"/>
                      </a:endParaRPr>
                    </a:p>
                  </a:txBody>
                  <a:tcPr marL="45720" marR="45720" marT="182880" marB="0" anchor="ct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gridSpan="4">
                  <a:txBody>
                    <a:bodyPr/>
                    <a:lstStyle/>
                    <a:p>
                      <a:pPr marL="0" algn="ctr" defTabSz="342900" rtl="0" eaLnBrk="1" latinLnBrk="0" hangingPunct="1"/>
                      <a:r>
                        <a:rPr lang="en-US" sz="800" b="1" i="0" kern="1200">
                          <a:solidFill>
                            <a:schemeClr val="bg1"/>
                          </a:solidFill>
                          <a:latin typeface="Arial"/>
                          <a:cs typeface="Arial"/>
                        </a:rPr>
                        <a:t>Community Development</a:t>
                      </a:r>
                    </a:p>
                  </a:txBody>
                  <a:tcPr marL="45720" marR="45720" marT="182880" marB="0" anchor="ctr">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hMerge="1">
                  <a:txBody>
                    <a:bodyPr/>
                    <a:lstStyle/>
                    <a:p>
                      <a:pPr marL="0" algn="ctr" defTabSz="342900" rtl="0" eaLnBrk="1" latinLnBrk="0" hangingPunct="1"/>
                      <a:endParaRPr lang="en-US" sz="800" b="1" i="0" kern="1200">
                        <a:solidFill>
                          <a:schemeClr val="bg1"/>
                        </a:solidFill>
                        <a:latin typeface="Arial"/>
                        <a:cs typeface="Arial"/>
                      </a:endParaRPr>
                    </a:p>
                  </a:txBody>
                  <a:tcPr marL="45720" marR="45720" marT="18288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hMerge="1">
                  <a:txBody>
                    <a:bodyPr/>
                    <a:lstStyle/>
                    <a:p>
                      <a:pPr marL="0" algn="ctr" defTabSz="342900" rtl="0" eaLnBrk="1" latinLnBrk="0" hangingPunct="1"/>
                      <a:endParaRPr lang="en-US" sz="800" b="1" i="0" kern="1200">
                        <a:solidFill>
                          <a:schemeClr val="bg1"/>
                        </a:solidFill>
                        <a:latin typeface="Arial"/>
                        <a:cs typeface="Arial"/>
                      </a:endParaRPr>
                    </a:p>
                  </a:txBody>
                  <a:tcPr marL="45720" marR="45720" marT="18288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tc hMerge="1">
                  <a:txBody>
                    <a:bodyPr/>
                    <a:lstStyle/>
                    <a:p>
                      <a:pPr marL="0" algn="ctr" defTabSz="342900" rtl="0" eaLnBrk="1" latinLnBrk="0" hangingPunct="1"/>
                      <a:endParaRPr lang="en-US" sz="800" b="1" i="0" kern="1200">
                        <a:solidFill>
                          <a:schemeClr val="bg1"/>
                        </a:solidFill>
                        <a:latin typeface="Arial"/>
                        <a:cs typeface="Arial"/>
                      </a:endParaRPr>
                    </a:p>
                  </a:txBody>
                  <a:tcPr marL="45720" marR="45720" marT="18288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3390103301"/>
                  </a:ext>
                </a:extLst>
              </a:tr>
              <a:tr h="715653">
                <a:tc>
                  <a:txBody>
                    <a:bodyPr/>
                    <a:lstStyle/>
                    <a:p>
                      <a:pPr marL="0" marR="0">
                        <a:lnSpc>
                          <a:spcPct val="115000"/>
                        </a:lnSpc>
                        <a:spcBef>
                          <a:spcPts val="0"/>
                        </a:spcBef>
                        <a:spcAft>
                          <a:spcPts val="0"/>
                        </a:spcAft>
                      </a:pPr>
                      <a:endParaRPr lang="en-US" sz="800">
                        <a:effectLst/>
                        <a:latin typeface="Arial"/>
                        <a:ea typeface="Arial" panose="020B0604020202020204" pitchFamily="34" charset="0"/>
                      </a:endParaRPr>
                    </a:p>
                  </a:txBody>
                  <a:tcPr marL="63500" marR="63500" marT="63500" marB="63500">
                    <a:lnL w="12700" cap="flat" cmpd="sng" algn="ctr">
                      <a:no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9525" cap="flat" cmpd="sng">
                      <a:noFill/>
                      <a:prstDash val="solid"/>
                      <a:round/>
                      <a:headEnd type="none" w="sm" len="sm"/>
                      <a:tailEnd type="none" w="sm" len="sm"/>
                    </a:lnT>
                    <a:lnB w="12700" cap="flat" cmpd="sng" algn="ctr">
                      <a:solidFill>
                        <a:schemeClr val="bg2">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Intake services / referrals to State programs</a:t>
                      </a:r>
                    </a:p>
                  </a:txBody>
                  <a:tcPr marL="18288" marR="18288"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ctr" defTabSz="342900" rtl="0" eaLnBrk="1" fontAlgn="auto" latinLnBrk="0" hangingPunct="1">
                        <a:lnSpc>
                          <a:spcPct val="115000"/>
                        </a:lnSpc>
                        <a:spcBef>
                          <a:spcPts val="0"/>
                        </a:spcBef>
                        <a:spcAft>
                          <a:spcPts val="0"/>
                        </a:spcAft>
                        <a:buClrTx/>
                        <a:buSzTx/>
                        <a:buFontTx/>
                        <a:buNone/>
                        <a:tabLst/>
                        <a:defRPr/>
                      </a:pPr>
                      <a:r>
                        <a:rPr lang="en-US" sz="800" b="1">
                          <a:solidFill>
                            <a:schemeClr val="tx1"/>
                          </a:solidFill>
                          <a:effectLst/>
                          <a:latin typeface="Arial"/>
                          <a:ea typeface="Arial" panose="020B0604020202020204" pitchFamily="34" charset="0"/>
                        </a:rPr>
                        <a:t>Referrals to ECEC service providers</a:t>
                      </a:r>
                    </a:p>
                  </a:txBody>
                  <a:tcPr marL="18288" marR="18288"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Referrals to community  supports </a:t>
                      </a:r>
                    </a:p>
                  </a:txBody>
                  <a:tcPr marL="18288" marR="18288"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lvl="0" indent="0" algn="ctr" defTabSz="342900" rtl="0" eaLnBrk="1" fontAlgn="auto" latinLnBrk="0" hangingPunct="1">
                        <a:lnSpc>
                          <a:spcPct val="115000"/>
                        </a:lnSpc>
                        <a:spcBef>
                          <a:spcPts val="0"/>
                        </a:spcBef>
                        <a:spcAft>
                          <a:spcPts val="0"/>
                        </a:spcAft>
                        <a:buClrTx/>
                        <a:buSzTx/>
                        <a:buFontTx/>
                        <a:buNone/>
                        <a:tabLst/>
                        <a:defRPr/>
                      </a:pPr>
                      <a:r>
                        <a:rPr lang="en-US" sz="800" b="1">
                          <a:solidFill>
                            <a:schemeClr val="tx1"/>
                          </a:solidFill>
                          <a:effectLst/>
                          <a:latin typeface="Arial"/>
                          <a:ea typeface="Arial" panose="020B0604020202020204" pitchFamily="34" charset="0"/>
                        </a:rPr>
                        <a:t>Eligibility verification / Service plan development</a:t>
                      </a:r>
                    </a:p>
                  </a:txBody>
                  <a:tcPr marL="18288" marR="18288"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Service coordination / experience monitoring</a:t>
                      </a:r>
                    </a:p>
                  </a:txBody>
                  <a:tcPr marL="18288" marR="18288"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Technical assistance (Program and Systems) </a:t>
                      </a:r>
                    </a:p>
                  </a:txBody>
                  <a:tcPr marL="68580" marR="6858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Training (coaching, delivering training, credentials)</a:t>
                      </a:r>
                    </a:p>
                  </a:txBody>
                  <a:tcPr marL="68580" marR="6858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lang="en-US" sz="800" b="1" i="0" kern="1200">
                          <a:solidFill>
                            <a:schemeClr val="tx1"/>
                          </a:solidFill>
                          <a:latin typeface="Arial"/>
                          <a:ea typeface="Arial" panose="020B0604020202020204" pitchFamily="34" charset="0"/>
                          <a:cs typeface="Arial"/>
                        </a:rPr>
                        <a:t>Facilitating  </a:t>
                      </a:r>
                    </a:p>
                    <a:p>
                      <a:pPr marL="0" marR="0" algn="ctr" rtl="0" eaLnBrk="1" latinLnBrk="0" hangingPunct="1">
                        <a:lnSpc>
                          <a:spcPct val="115000"/>
                        </a:lnSpc>
                        <a:spcBef>
                          <a:spcPts val="0"/>
                        </a:spcBef>
                        <a:spcAft>
                          <a:spcPts val="0"/>
                        </a:spcAft>
                      </a:pPr>
                      <a:r>
                        <a:rPr lang="en-US" sz="800" b="1" i="0" kern="1200" err="1">
                          <a:solidFill>
                            <a:schemeClr val="tx1"/>
                          </a:solidFill>
                          <a:latin typeface="Arial"/>
                          <a:ea typeface="Arial" panose="020B0604020202020204" pitchFamily="34" charset="0"/>
                          <a:cs typeface="Arial"/>
                        </a:rPr>
                        <a:t>commun</a:t>
                      </a:r>
                      <a:r>
                        <a:rPr lang="en-US" sz="800" b="1" i="0" kern="1200">
                          <a:solidFill>
                            <a:schemeClr val="tx1"/>
                          </a:solidFill>
                          <a:latin typeface="Arial"/>
                          <a:ea typeface="Arial" panose="020B0604020202020204" pitchFamily="34" charset="0"/>
                          <a:cs typeface="Arial"/>
                        </a:rPr>
                        <a:t>-</a:t>
                      </a:r>
                    </a:p>
                    <a:p>
                      <a:pPr marL="0" marR="0" algn="ctr" defTabSz="342900" rtl="0" eaLnBrk="1" latinLnBrk="0" hangingPunct="1">
                        <a:lnSpc>
                          <a:spcPct val="115000"/>
                        </a:lnSpc>
                        <a:spcBef>
                          <a:spcPts val="0"/>
                        </a:spcBef>
                        <a:spcAft>
                          <a:spcPts val="0"/>
                        </a:spcAft>
                      </a:pPr>
                      <a:r>
                        <a:rPr lang="en-US" sz="800" b="1" i="0" kern="1200" err="1">
                          <a:solidFill>
                            <a:schemeClr val="tx1"/>
                          </a:solidFill>
                          <a:latin typeface="Arial"/>
                          <a:ea typeface="Arial" panose="020B0604020202020204" pitchFamily="34" charset="0"/>
                          <a:cs typeface="Arial"/>
                        </a:rPr>
                        <a:t>ication</a:t>
                      </a:r>
                      <a:r>
                        <a:rPr lang="en-US" sz="800" b="1" i="0" kern="1200">
                          <a:solidFill>
                            <a:schemeClr val="tx1"/>
                          </a:solidFill>
                          <a:latin typeface="Arial"/>
                          <a:ea typeface="Arial" panose="020B0604020202020204" pitchFamily="34" charset="0"/>
                          <a:cs typeface="Arial"/>
                        </a:rPr>
                        <a:t> / collaboration</a:t>
                      </a:r>
                    </a:p>
                  </a:txBody>
                  <a:tcPr marL="18288" marR="18288"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algn="ctr" defTabSz="342900" rtl="0" eaLnBrk="1" latinLnBrk="0" hangingPunct="1">
                        <a:lnSpc>
                          <a:spcPct val="115000"/>
                        </a:lnSpc>
                        <a:spcBef>
                          <a:spcPts val="0"/>
                        </a:spcBef>
                        <a:spcAft>
                          <a:spcPts val="0"/>
                        </a:spcAft>
                      </a:pPr>
                      <a:r>
                        <a:rPr lang="en-US" sz="800" b="1" i="0" kern="1200">
                          <a:solidFill>
                            <a:schemeClr val="tx1"/>
                          </a:solidFill>
                          <a:latin typeface="Arial"/>
                          <a:ea typeface="Arial" panose="020B0604020202020204" pitchFamily="34" charset="0"/>
                          <a:cs typeface="Arial"/>
                        </a:rPr>
                        <a:t>Needs assessments</a:t>
                      </a:r>
                    </a:p>
                  </a:txBody>
                  <a:tcPr marL="18288" marR="18288"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algn="ctr" defTabSz="342900" rtl="0" eaLnBrk="1" latinLnBrk="0" hangingPunct="1">
                        <a:lnSpc>
                          <a:spcPct val="115000"/>
                        </a:lnSpc>
                        <a:spcBef>
                          <a:spcPts val="0"/>
                        </a:spcBef>
                        <a:spcAft>
                          <a:spcPts val="0"/>
                        </a:spcAft>
                      </a:pPr>
                      <a:r>
                        <a:rPr lang="en-US" sz="800" b="1" i="0" kern="1200">
                          <a:solidFill>
                            <a:schemeClr val="tx1"/>
                          </a:solidFill>
                          <a:latin typeface="Arial"/>
                          <a:ea typeface="Arial" panose="020B0604020202020204" pitchFamily="34" charset="0"/>
                          <a:cs typeface="Arial"/>
                        </a:rPr>
                        <a:t>Community planning (action)</a:t>
                      </a:r>
                    </a:p>
                  </a:txBody>
                  <a:tcPr marL="18288" marR="18288"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Elevating family voice</a:t>
                      </a:r>
                      <a:endParaRPr lang="en-US" sz="800" b="0">
                        <a:solidFill>
                          <a:schemeClr val="tx1"/>
                        </a:solidFill>
                        <a:effectLst/>
                        <a:latin typeface="Arial"/>
                        <a:ea typeface="Arial" panose="020B0604020202020204" pitchFamily="34" charset="0"/>
                      </a:endParaRPr>
                    </a:p>
                  </a:txBody>
                  <a:tcPr marL="68580" marR="6858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2675334955"/>
                  </a:ext>
                </a:extLst>
              </a:tr>
              <a:tr h="436964">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CCR&amp;R</a:t>
                      </a:r>
                    </a:p>
                    <a:p>
                      <a:pPr marL="0" marR="0" algn="ctr">
                        <a:lnSpc>
                          <a:spcPct val="115000"/>
                        </a:lnSpc>
                        <a:spcBef>
                          <a:spcPts val="0"/>
                        </a:spcBef>
                        <a:spcAft>
                          <a:spcPts val="0"/>
                        </a:spcAft>
                      </a:pPr>
                      <a:r>
                        <a:rPr lang="en-US" sz="800" b="0">
                          <a:solidFill>
                            <a:schemeClr val="tx1"/>
                          </a:solidFill>
                          <a:effectLst/>
                          <a:latin typeface="Arial"/>
                          <a:ea typeface="Arial" panose="020B0604020202020204" pitchFamily="34" charset="0"/>
                        </a:rPr>
                        <a:t>(CCAP)</a:t>
                      </a:r>
                      <a:endParaRPr lang="en-US" sz="1100" b="0">
                        <a:solidFill>
                          <a:schemeClr val="tx1"/>
                        </a:solidFill>
                        <a:effectLst/>
                        <a:latin typeface="Arial"/>
                        <a:ea typeface="Arial" panose="020B0604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Light</a:t>
                      </a:r>
                    </a:p>
                    <a:p>
                      <a:pPr algn="ctr"/>
                      <a:r>
                        <a:rPr lang="en-US" sz="800">
                          <a:solidFill>
                            <a:schemeClr val="tx1"/>
                          </a:solidFill>
                        </a:rPr>
                        <a:t>(varies)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(child care)</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(Referral Specialist)</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(CCAP)</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(warm handoff)</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(CCAP)</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(safety, quality)</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(varies)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(child care focused)</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(participates)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(family</a:t>
                      </a:r>
                    </a:p>
                    <a:p>
                      <a:pPr algn="ctr"/>
                      <a:r>
                        <a:rPr lang="en-US" sz="800">
                          <a:solidFill>
                            <a:schemeClr val="tx1"/>
                          </a:solidFill>
                        </a:rPr>
                        <a:t>survey)</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0900331"/>
                  </a:ext>
                </a:extLst>
              </a:tr>
              <a:tr h="506470">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CFC </a:t>
                      </a:r>
                    </a:p>
                    <a:p>
                      <a:pPr marL="0" marR="0" algn="ctr">
                        <a:lnSpc>
                          <a:spcPct val="115000"/>
                        </a:lnSpc>
                        <a:spcBef>
                          <a:spcPts val="0"/>
                        </a:spcBef>
                        <a:spcAft>
                          <a:spcPts val="0"/>
                        </a:spcAft>
                      </a:pPr>
                      <a:r>
                        <a:rPr lang="en-US" sz="800" b="0">
                          <a:solidFill>
                            <a:schemeClr val="tx1"/>
                          </a:solidFill>
                          <a:effectLst/>
                          <a:latin typeface="Arial"/>
                          <a:ea typeface="Arial" panose="020B0604020202020204" pitchFamily="34" charset="0"/>
                        </a:rPr>
                        <a:t>(EI)</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(EI)</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Light</a:t>
                      </a:r>
                    </a:p>
                    <a:p>
                      <a:pPr algn="ctr"/>
                      <a:r>
                        <a:rPr lang="en-US" sz="800">
                          <a:solidFill>
                            <a:schemeClr val="tx1"/>
                          </a:solidFill>
                        </a:rPr>
                        <a:t>(if don’t qualify)</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(EI)</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(EI service plan)</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(EI)</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Light</a:t>
                      </a:r>
                    </a:p>
                    <a:p>
                      <a:pPr algn="ctr"/>
                      <a:r>
                        <a:rPr lang="en-US" sz="800">
                          <a:solidFill>
                            <a:schemeClr val="tx1"/>
                          </a:solidFill>
                        </a:rPr>
                        <a:t>(Social Emotional con-</a:t>
                      </a:r>
                      <a:r>
                        <a:rPr lang="en-US" sz="800" err="1">
                          <a:solidFill>
                            <a:schemeClr val="tx1"/>
                          </a:solidFill>
                        </a:rPr>
                        <a:t>sultants</a:t>
                      </a:r>
                      <a:r>
                        <a:rPr lang="en-US" sz="800">
                          <a:solidFill>
                            <a:schemeClr val="tx1"/>
                          </a:solidFill>
                        </a:rPr>
                        <a:t>)</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220334"/>
                  </a:ext>
                </a:extLst>
              </a:tr>
              <a:tr h="413633">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LIC </a:t>
                      </a:r>
                    </a:p>
                    <a:p>
                      <a:pPr marL="0" marR="0" algn="ctr">
                        <a:lnSpc>
                          <a:spcPct val="115000"/>
                        </a:lnSpc>
                        <a:spcBef>
                          <a:spcPts val="0"/>
                        </a:spcBef>
                        <a:spcAft>
                          <a:spcPts val="0"/>
                        </a:spcAft>
                      </a:pPr>
                      <a:r>
                        <a:rPr lang="en-US" sz="800" b="0">
                          <a:solidFill>
                            <a:schemeClr val="tx1"/>
                          </a:solidFill>
                          <a:effectLst/>
                          <a:latin typeface="Arial"/>
                          <a:ea typeface="Arial" panose="020B0604020202020204" pitchFamily="34" charset="0"/>
                        </a:rPr>
                        <a:t>(EI)</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(Child Find)</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Light </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Light</a:t>
                      </a:r>
                    </a:p>
                    <a:p>
                      <a:pPr algn="ctr"/>
                      <a:r>
                        <a:rPr lang="en-US" sz="800">
                          <a:solidFill>
                            <a:schemeClr val="tx1"/>
                          </a:solidFill>
                        </a:rPr>
                        <a:t>(council member)</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58586437"/>
                  </a:ext>
                </a:extLst>
              </a:tr>
              <a:tr h="506470">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Birth to Five Illinois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a:solidFill>
                            <a:schemeClr val="tx1"/>
                          </a:solidFill>
                        </a:rPr>
                        <a:t>Light</a:t>
                      </a:r>
                    </a:p>
                    <a:p>
                      <a:pPr algn="ctr"/>
                      <a:r>
                        <a:rPr lang="en-US" sz="800">
                          <a:solidFill>
                            <a:schemeClr val="tx1"/>
                          </a:solidFill>
                        </a:rPr>
                        <a:t>(grant applications)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800">
                          <a:solidFill>
                            <a:schemeClr val="tx1"/>
                          </a:solidFill>
                        </a:rPr>
                        <a:t>(ECEC and adjacent)</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(Regional </a:t>
                      </a:r>
                    </a:p>
                    <a:p>
                      <a:pPr algn="ctr"/>
                      <a:r>
                        <a:rPr lang="en-US" sz="800">
                          <a:solidFill>
                            <a:schemeClr val="tx1"/>
                          </a:solidFill>
                        </a:rPr>
                        <a:t>Needs Assessment)</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a:t>
                      </a:r>
                      <a:r>
                        <a:rPr lang="en-US" sz="800" err="1">
                          <a:solidFill>
                            <a:schemeClr val="tx1"/>
                          </a:solidFill>
                        </a:rPr>
                        <a:t>Implemen-tation</a:t>
                      </a:r>
                      <a:r>
                        <a:rPr lang="en-US" sz="800">
                          <a:solidFill>
                            <a:schemeClr val="tx1"/>
                          </a:solidFill>
                        </a:rPr>
                        <a:t> plan)</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a:solidFill>
                            <a:schemeClr val="tx1"/>
                          </a:solidFill>
                        </a:rPr>
                        <a:t>X </a:t>
                      </a:r>
                    </a:p>
                    <a:p>
                      <a:pPr algn="ctr"/>
                      <a:r>
                        <a:rPr lang="en-US" sz="800">
                          <a:solidFill>
                            <a:schemeClr val="tx1"/>
                          </a:solidFill>
                        </a:rPr>
                        <a:t>(Family Council)</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2866209"/>
                  </a:ext>
                </a:extLst>
              </a:tr>
              <a:tr h="633889">
                <a:tc>
                  <a:txBody>
                    <a:bodyPr/>
                    <a:lstStyle/>
                    <a:p>
                      <a:pPr algn="ctr"/>
                      <a:r>
                        <a:rPr lang="en-US" sz="800" b="1">
                          <a:solidFill>
                            <a:schemeClr val="tx1"/>
                          </a:solidFill>
                        </a:rPr>
                        <a:t>AOK </a:t>
                      </a:r>
                    </a:p>
                    <a:p>
                      <a:pPr algn="ctr"/>
                      <a:r>
                        <a:rPr lang="en-US" sz="800" b="1">
                          <a:solidFill>
                            <a:schemeClr val="tx1"/>
                          </a:solidFill>
                        </a:rPr>
                        <a:t>Networks</a:t>
                      </a:r>
                      <a:endParaRPr lang="en-US" sz="800" b="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(IRIS)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 </a:t>
                      </a:r>
                    </a:p>
                    <a:p>
                      <a:pPr algn="ctr"/>
                      <a:r>
                        <a:rPr lang="en-US" sz="800">
                          <a:solidFill>
                            <a:schemeClr val="tx1"/>
                          </a:solidFill>
                        </a:rPr>
                        <a:t>(IRIS)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(IRIS)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(IRIS, AOK Connect)</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(coordinating cross-sector)</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(Prenatal,</a:t>
                      </a:r>
                    </a:p>
                    <a:p>
                      <a:pPr lvl="0" algn="ctr">
                        <a:buNone/>
                      </a:pPr>
                      <a:r>
                        <a:rPr lang="en-US" sz="800">
                          <a:solidFill>
                            <a:schemeClr val="tx1"/>
                          </a:solidFill>
                        </a:rPr>
                        <a:t>B-5 growth/ development)</a:t>
                      </a:r>
                      <a:endParaRPr lang="en-US"/>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marL="0" marR="0" lvl="0" indent="0" algn="ctr" rtl="0" eaLnBrk="1" fontAlgn="auto" latinLnBrk="0" hangingPunct="1">
                        <a:lnSpc>
                          <a:spcPct val="100000"/>
                        </a:lnSpc>
                        <a:spcBef>
                          <a:spcPts val="0"/>
                        </a:spcBef>
                        <a:spcAft>
                          <a:spcPts val="0"/>
                        </a:spcAft>
                        <a:buClrTx/>
                        <a:buSzTx/>
                        <a:buFontTx/>
                        <a:buNone/>
                      </a:pPr>
                      <a:r>
                        <a:rPr lang="en-US" sz="800">
                          <a:solidFill>
                            <a:schemeClr val="tx1"/>
                          </a:solidFill>
                        </a:rPr>
                        <a:t>(</a:t>
                      </a:r>
                      <a:r>
                        <a:rPr lang="en-US" sz="800" b="0" i="0" u="none" strike="noStrike" noProof="0">
                          <a:latin typeface="Arial"/>
                        </a:rPr>
                        <a:t>CAPAP</a:t>
                      </a:r>
                      <a:r>
                        <a:rPr lang="en-US" sz="800" b="0" i="0" u="none" strike="noStrike" baseline="30000" noProof="0">
                          <a:latin typeface="Arial"/>
                        </a:rPr>
                        <a:t>2</a:t>
                      </a:r>
                      <a:r>
                        <a:rPr lang="en-US" sz="800">
                          <a:solidFill>
                            <a:schemeClr val="tx1"/>
                          </a:solidFill>
                        </a:rPr>
                        <a:t>)</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 </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800">
                          <a:solidFill>
                            <a:schemeClr val="tx1"/>
                          </a:solidFill>
                        </a:rPr>
                        <a:t>(Strategic plan</a:t>
                      </a:r>
                      <a:r>
                        <a:rPr lang="en-US" sz="600" b="0" i="0" u="none" strike="noStrike" baseline="30000" noProof="0">
                          <a:solidFill>
                            <a:srgbClr val="000000"/>
                          </a:solidFill>
                          <a:latin typeface="Arial"/>
                        </a:rPr>
                        <a:t>2</a:t>
                      </a:r>
                      <a:r>
                        <a:rPr lang="en-US" sz="800">
                          <a:solidFill>
                            <a:schemeClr val="tx1"/>
                          </a:solidFill>
                        </a:rPr>
                        <a:t>)</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(Parent Ambassadors, Family Engagement)</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45540407"/>
                  </a:ext>
                </a:extLst>
              </a:tr>
              <a:tr h="462178">
                <a:tc>
                  <a:txBody>
                    <a:bodyPr/>
                    <a:lstStyle/>
                    <a:p>
                      <a:pPr marL="0" marR="0" algn="ctr">
                        <a:lnSpc>
                          <a:spcPct val="115000"/>
                        </a:lnSpc>
                        <a:spcBef>
                          <a:spcPts val="0"/>
                        </a:spcBef>
                        <a:spcAft>
                          <a:spcPts val="0"/>
                        </a:spcAft>
                      </a:pPr>
                      <a:r>
                        <a:rPr lang="en-US" sz="800" b="1">
                          <a:solidFill>
                            <a:schemeClr val="tx1"/>
                          </a:solidFill>
                          <a:effectLst/>
                          <a:latin typeface="Arial"/>
                          <a:ea typeface="Arial" panose="020B0604020202020204" pitchFamily="34" charset="0"/>
                        </a:rPr>
                        <a:t>Coordinated Intake</a:t>
                      </a:r>
                      <a:r>
                        <a:rPr lang="en-US" sz="800" b="0">
                          <a:solidFill>
                            <a:schemeClr val="tx1"/>
                          </a:solidFill>
                          <a:effectLst/>
                          <a:latin typeface="Arial"/>
                          <a:ea typeface="Arial" panose="020B0604020202020204" pitchFamily="34" charset="0"/>
                        </a:rPr>
                        <a:t> (MIECHV-HV)</a:t>
                      </a:r>
                      <a:endParaRPr lang="en-US" sz="1100" b="0">
                        <a:solidFill>
                          <a:schemeClr val="tx1"/>
                        </a:solidFill>
                        <a:effectLst/>
                        <a:latin typeface="Arial"/>
                        <a:ea typeface="Arial" panose="020B0604020202020204" pitchFamily="34" charset="0"/>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(HV)</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(HV)</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Light</a:t>
                      </a:r>
                    </a:p>
                    <a:p>
                      <a:pPr algn="ctr"/>
                      <a:r>
                        <a:rPr lang="en-US" sz="800">
                          <a:solidFill>
                            <a:schemeClr val="tx1"/>
                          </a:solidFill>
                        </a:rPr>
                        <a:t>(if don’t qualify)</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a:t>
                      </a:r>
                    </a:p>
                    <a:p>
                      <a:pPr algn="ctr"/>
                      <a:r>
                        <a:rPr lang="en-US" sz="800">
                          <a:solidFill>
                            <a:schemeClr val="tx1"/>
                          </a:solidFill>
                        </a:rPr>
                        <a:t>(Network partners)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endParaRPr lang="en-US" sz="800">
                        <a:solidFill>
                          <a:schemeClr val="tx1"/>
                        </a:solidFill>
                      </a:endParaRP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ctr"/>
                      <a:r>
                        <a:rPr lang="en-US" sz="800">
                          <a:solidFill>
                            <a:schemeClr val="tx1"/>
                          </a:solidFill>
                        </a:rPr>
                        <a:t>X </a:t>
                      </a:r>
                      <a:endParaRPr lang="en-US"/>
                    </a:p>
                    <a:p>
                      <a:pPr lvl="0" algn="ctr">
                        <a:buNone/>
                      </a:pPr>
                      <a:r>
                        <a:rPr lang="en-US" sz="800">
                          <a:solidFill>
                            <a:schemeClr val="tx1"/>
                          </a:solidFill>
                        </a:rPr>
                        <a:t>(parent members)</a:t>
                      </a:r>
                    </a:p>
                  </a:txBody>
                  <a:tcPr marL="0" marR="0" marT="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78611900"/>
                  </a:ext>
                </a:extLst>
              </a:tr>
            </a:tbl>
          </a:graphicData>
        </a:graphic>
      </p:graphicFrame>
      <p:sp>
        <p:nvSpPr>
          <p:cNvPr id="3" name="TextBox 2">
            <a:extLst>
              <a:ext uri="{FF2B5EF4-FFF2-40B4-BE49-F238E27FC236}">
                <a16:creationId xmlns:a16="http://schemas.microsoft.com/office/drawing/2014/main" id="{8B49F6D5-585D-BAE6-AF6D-C6A5F193C9AA}"/>
              </a:ext>
            </a:extLst>
          </p:cNvPr>
          <p:cNvSpPr txBox="1"/>
          <p:nvPr/>
        </p:nvSpPr>
        <p:spPr>
          <a:xfrm>
            <a:off x="143593" y="4822954"/>
            <a:ext cx="8324715" cy="338554"/>
          </a:xfrm>
          <a:prstGeom prst="rect">
            <a:avLst/>
          </a:prstGeom>
          <a:noFill/>
        </p:spPr>
        <p:txBody>
          <a:bodyPr wrap="none" lIns="91440" tIns="45720" rIns="91440" bIns="45720" rtlCol="0" anchor="t">
            <a:spAutoFit/>
          </a:bodyPr>
          <a:lstStyle/>
          <a:p>
            <a:r>
              <a:rPr lang="en-US" sz="800"/>
              <a:t>1 ROEs are excluded here because they currently have no statutory requirements for Early Childhood; however, a few ROEs provide ECEC supports via public and private grants.</a:t>
            </a:r>
          </a:p>
          <a:p>
            <a:r>
              <a:rPr lang="en-US" sz="800"/>
              <a:t>2 CAPAP = Community Assessment Planning and Action Process. Strategic plans related to Network Capacity, Information and Referral, and Child/Family Outcomes.</a:t>
            </a:r>
          </a:p>
        </p:txBody>
      </p:sp>
      <p:sp>
        <p:nvSpPr>
          <p:cNvPr id="5" name="Slide Number Placeholder 2">
            <a:extLst>
              <a:ext uri="{FF2B5EF4-FFF2-40B4-BE49-F238E27FC236}">
                <a16:creationId xmlns:a16="http://schemas.microsoft.com/office/drawing/2014/main" id="{5FD34D6B-80FD-8BC8-B5AB-DF170EABA0D1}"/>
              </a:ext>
            </a:extLst>
          </p:cNvPr>
          <p:cNvSpPr>
            <a:spLocks noGrp="1"/>
          </p:cNvSpPr>
          <p:nvPr>
            <p:ph type="sldNum" sz="quarter" idx="12"/>
          </p:nvPr>
        </p:nvSpPr>
        <p:spPr>
          <a:xfrm>
            <a:off x="8562339" y="4832522"/>
            <a:ext cx="512504" cy="273844"/>
          </a:xfrm>
        </p:spPr>
        <p:txBody>
          <a:bodyPr/>
          <a:lstStyle/>
          <a:p>
            <a:pPr marL="0" lvl="0" indent="0" algn="r" rtl="0">
              <a:spcBef>
                <a:spcPts val="0"/>
              </a:spcBef>
              <a:spcAft>
                <a:spcPts val="0"/>
              </a:spcAft>
              <a:buNone/>
            </a:pPr>
            <a:fld id="{00000000-1234-1234-1234-123412341234}" type="slidenum">
              <a:rPr lang="en" smtClean="0"/>
              <a:t>21</a:t>
            </a:fld>
            <a:endParaRPr lang="en"/>
          </a:p>
        </p:txBody>
      </p:sp>
      <p:sp>
        <p:nvSpPr>
          <p:cNvPr id="9" name="Oval 8">
            <a:extLst>
              <a:ext uri="{FF2B5EF4-FFF2-40B4-BE49-F238E27FC236}">
                <a16:creationId xmlns:a16="http://schemas.microsoft.com/office/drawing/2014/main" id="{3652739C-F83B-F1BB-B34F-0CF3E0C77541}"/>
              </a:ext>
            </a:extLst>
          </p:cNvPr>
          <p:cNvSpPr/>
          <p:nvPr/>
        </p:nvSpPr>
        <p:spPr>
          <a:xfrm>
            <a:off x="1891763" y="659079"/>
            <a:ext cx="170117" cy="157478"/>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t>1</a:t>
            </a:r>
          </a:p>
        </p:txBody>
      </p:sp>
      <p:sp>
        <p:nvSpPr>
          <p:cNvPr id="12" name="Oval 11">
            <a:extLst>
              <a:ext uri="{FF2B5EF4-FFF2-40B4-BE49-F238E27FC236}">
                <a16:creationId xmlns:a16="http://schemas.microsoft.com/office/drawing/2014/main" id="{950CB10B-7736-6255-9551-4ADF10579899}"/>
              </a:ext>
            </a:extLst>
          </p:cNvPr>
          <p:cNvSpPr/>
          <p:nvPr/>
        </p:nvSpPr>
        <p:spPr>
          <a:xfrm>
            <a:off x="7589398" y="659079"/>
            <a:ext cx="170117" cy="157478"/>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t>5</a:t>
            </a:r>
          </a:p>
        </p:txBody>
      </p:sp>
      <p:sp>
        <p:nvSpPr>
          <p:cNvPr id="10" name="Oval 9">
            <a:extLst>
              <a:ext uri="{FF2B5EF4-FFF2-40B4-BE49-F238E27FC236}">
                <a16:creationId xmlns:a16="http://schemas.microsoft.com/office/drawing/2014/main" id="{BA6BD593-60E9-D5DC-3ED4-438653DAC927}"/>
              </a:ext>
            </a:extLst>
          </p:cNvPr>
          <p:cNvSpPr/>
          <p:nvPr/>
        </p:nvSpPr>
        <p:spPr>
          <a:xfrm>
            <a:off x="3370198" y="659079"/>
            <a:ext cx="170117" cy="157478"/>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t>2</a:t>
            </a:r>
          </a:p>
        </p:txBody>
      </p:sp>
      <p:sp>
        <p:nvSpPr>
          <p:cNvPr id="11" name="Oval 10">
            <a:extLst>
              <a:ext uri="{FF2B5EF4-FFF2-40B4-BE49-F238E27FC236}">
                <a16:creationId xmlns:a16="http://schemas.microsoft.com/office/drawing/2014/main" id="{A4C310C3-7995-32A6-3B3A-9F68C49B966B}"/>
              </a:ext>
            </a:extLst>
          </p:cNvPr>
          <p:cNvSpPr/>
          <p:nvPr/>
        </p:nvSpPr>
        <p:spPr>
          <a:xfrm>
            <a:off x="4241682" y="659079"/>
            <a:ext cx="170117" cy="157478"/>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t>3</a:t>
            </a:r>
          </a:p>
        </p:txBody>
      </p:sp>
      <p:sp>
        <p:nvSpPr>
          <p:cNvPr id="13" name="Oval 12">
            <a:extLst>
              <a:ext uri="{FF2B5EF4-FFF2-40B4-BE49-F238E27FC236}">
                <a16:creationId xmlns:a16="http://schemas.microsoft.com/office/drawing/2014/main" id="{49DB540C-75D3-0AF4-9578-E016BF688F9A}"/>
              </a:ext>
            </a:extLst>
          </p:cNvPr>
          <p:cNvSpPr/>
          <p:nvPr/>
        </p:nvSpPr>
        <p:spPr>
          <a:xfrm>
            <a:off x="5413402" y="659079"/>
            <a:ext cx="170117" cy="157478"/>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t>4</a:t>
            </a:r>
          </a:p>
        </p:txBody>
      </p:sp>
      <p:sp>
        <p:nvSpPr>
          <p:cNvPr id="7" name="Rectangle 6">
            <a:extLst>
              <a:ext uri="{FF2B5EF4-FFF2-40B4-BE49-F238E27FC236}">
                <a16:creationId xmlns:a16="http://schemas.microsoft.com/office/drawing/2014/main" id="{1EF5DB87-9D8B-1983-F3F1-A2383AB60175}"/>
              </a:ext>
            </a:extLst>
          </p:cNvPr>
          <p:cNvSpPr/>
          <p:nvPr/>
        </p:nvSpPr>
        <p:spPr>
          <a:xfrm rot="16200000">
            <a:off x="-752460" y="2669620"/>
            <a:ext cx="1849252" cy="155123"/>
          </a:xfrm>
          <a:prstGeom prst="rect">
            <a:avLst/>
          </a:prstGeom>
          <a:solidFill>
            <a:schemeClr val="bg2">
              <a:lumMod val="90000"/>
            </a:schemeClr>
          </a:solidFill>
          <a:ln w="952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latin typeface="Arial" panose="020B0604020202020204" pitchFamily="34" charset="0"/>
                <a:cs typeface="Arial" panose="020B0604020202020204" pitchFamily="34" charset="0"/>
              </a:rPr>
              <a:t>State-wide Structures</a:t>
            </a:r>
            <a:r>
              <a:rPr lang="en-US" sz="800" baseline="30000">
                <a:solidFill>
                  <a:schemeClr val="tx1"/>
                </a:solidFill>
                <a:latin typeface="Arial" panose="020B0604020202020204" pitchFamily="34" charset="0"/>
                <a:cs typeface="Arial" panose="020B0604020202020204" pitchFamily="34" charset="0"/>
              </a:rPr>
              <a:t>1</a:t>
            </a:r>
            <a:endParaRPr lang="en-US" sz="800">
              <a:solidFill>
                <a:schemeClr val="tx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8D670D3-00DE-CF92-8B70-7F0EFB945C8E}"/>
              </a:ext>
            </a:extLst>
          </p:cNvPr>
          <p:cNvSpPr/>
          <p:nvPr/>
        </p:nvSpPr>
        <p:spPr>
          <a:xfrm rot="16200000">
            <a:off x="-379975" y="4154073"/>
            <a:ext cx="1104282" cy="155120"/>
          </a:xfrm>
          <a:prstGeom prst="rect">
            <a:avLst/>
          </a:prstGeom>
          <a:solidFill>
            <a:schemeClr val="bg2">
              <a:lumMod val="90000"/>
            </a:schemeClr>
          </a:solidFill>
          <a:ln w="952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latin typeface="Arial" panose="020B0604020202020204" pitchFamily="34" charset="0"/>
                <a:cs typeface="Arial" panose="020B0604020202020204" pitchFamily="34" charset="0"/>
              </a:rPr>
              <a:t>Not State-wide</a:t>
            </a:r>
          </a:p>
        </p:txBody>
      </p:sp>
      <p:sp>
        <p:nvSpPr>
          <p:cNvPr id="6" name="TextBox 5">
            <a:extLst>
              <a:ext uri="{FF2B5EF4-FFF2-40B4-BE49-F238E27FC236}">
                <a16:creationId xmlns:a16="http://schemas.microsoft.com/office/drawing/2014/main" id="{371EF3AF-FE7E-FA02-7D36-9FBEF4427A31}"/>
              </a:ext>
            </a:extLst>
          </p:cNvPr>
          <p:cNvSpPr txBox="1"/>
          <p:nvPr/>
        </p:nvSpPr>
        <p:spPr>
          <a:xfrm>
            <a:off x="7616954" y="91514"/>
            <a:ext cx="1567867" cy="369332"/>
          </a:xfrm>
          <a:prstGeom prst="rect">
            <a:avLst/>
          </a:prstGeom>
          <a:noFill/>
        </p:spPr>
        <p:txBody>
          <a:bodyPr wrap="square" rtlCol="0">
            <a:spAutoFit/>
          </a:bodyPr>
          <a:lstStyle/>
          <a:p>
            <a:r>
              <a:rPr lang="en-US" sz="900">
                <a:latin typeface="Arial" panose="020B0604020202020204" pitchFamily="34" charset="0"/>
                <a:cs typeface="Arial" panose="020B0604020202020204" pitchFamily="34" charset="0"/>
              </a:rPr>
              <a:t>Program-funded supports common across contracts</a:t>
            </a:r>
          </a:p>
        </p:txBody>
      </p:sp>
      <p:cxnSp>
        <p:nvCxnSpPr>
          <p:cNvPr id="15" name="Straight Connector 14">
            <a:extLst>
              <a:ext uri="{FF2B5EF4-FFF2-40B4-BE49-F238E27FC236}">
                <a16:creationId xmlns:a16="http://schemas.microsoft.com/office/drawing/2014/main" id="{63D26A14-3F19-F39E-1062-ED24E72C6B54}"/>
              </a:ext>
            </a:extLst>
          </p:cNvPr>
          <p:cNvCxnSpPr>
            <a:cxnSpLocks/>
          </p:cNvCxnSpPr>
          <p:nvPr/>
        </p:nvCxnSpPr>
        <p:spPr>
          <a:xfrm flipH="1">
            <a:off x="7709002" y="443927"/>
            <a:ext cx="1337026" cy="0"/>
          </a:xfrm>
          <a:prstGeom prst="line">
            <a:avLst/>
          </a:prstGeom>
          <a:ln w="952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64E464CD-7577-0EBA-BDEC-EE9A1424C86D}"/>
              </a:ext>
            </a:extLst>
          </p:cNvPr>
          <p:cNvCxnSpPr>
            <a:cxnSpLocks/>
          </p:cNvCxnSpPr>
          <p:nvPr/>
        </p:nvCxnSpPr>
        <p:spPr>
          <a:xfrm flipH="1">
            <a:off x="7709002" y="104551"/>
            <a:ext cx="1337026" cy="0"/>
          </a:xfrm>
          <a:prstGeom prst="line">
            <a:avLst/>
          </a:prstGeom>
          <a:ln w="9525"/>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FB1A9A2A-9045-22B0-2AE4-E5BFA64EA5C4}"/>
              </a:ext>
            </a:extLst>
          </p:cNvPr>
          <p:cNvSpPr/>
          <p:nvPr/>
        </p:nvSpPr>
        <p:spPr>
          <a:xfrm>
            <a:off x="998924" y="437990"/>
            <a:ext cx="3772861" cy="185706"/>
          </a:xfrm>
          <a:prstGeom prst="rect">
            <a:avLst/>
          </a:prstGeom>
          <a:solidFill>
            <a:schemeClr val="accent2"/>
          </a:solidFill>
          <a:ln>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a:latin typeface="Arial" panose="020B0604020202020204" pitchFamily="34" charset="0"/>
                <a:cs typeface="Arial" panose="020B0604020202020204" pitchFamily="34" charset="0"/>
              </a:rPr>
              <a:t>Direct Services (functions 1-3)</a:t>
            </a:r>
          </a:p>
        </p:txBody>
      </p:sp>
    </p:spTree>
    <p:extLst>
      <p:ext uri="{BB962C8B-B14F-4D97-AF65-F5344CB8AC3E}">
        <p14:creationId xmlns:p14="http://schemas.microsoft.com/office/powerpoint/2010/main" val="2014609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EDE670A-29ED-0097-80F8-70A3CAB7ED85}"/>
              </a:ext>
            </a:extLst>
          </p:cNvPr>
          <p:cNvSpPr>
            <a:spLocks noGrp="1"/>
          </p:cNvSpPr>
          <p:nvPr>
            <p:ph type="title"/>
          </p:nvPr>
        </p:nvSpPr>
        <p:spPr>
          <a:xfrm>
            <a:off x="228120" y="45144"/>
            <a:ext cx="7788729" cy="990600"/>
          </a:xfrm>
        </p:spPr>
        <p:txBody>
          <a:bodyPr>
            <a:normAutofit/>
          </a:bodyPr>
          <a:lstStyle/>
          <a:p>
            <a:r>
              <a:rPr lang="en-US" sz="2000"/>
              <a:t>Input from the field (summary of listening sessions)</a:t>
            </a:r>
          </a:p>
        </p:txBody>
      </p:sp>
      <p:graphicFrame>
        <p:nvGraphicFramePr>
          <p:cNvPr id="5" name="Table 6">
            <a:extLst>
              <a:ext uri="{FF2B5EF4-FFF2-40B4-BE49-F238E27FC236}">
                <a16:creationId xmlns:a16="http://schemas.microsoft.com/office/drawing/2014/main" id="{1B5DC91A-21C4-5D27-6FE5-8465B3D8F320}"/>
              </a:ext>
            </a:extLst>
          </p:cNvPr>
          <p:cNvGraphicFramePr>
            <a:graphicFrameLocks noGrp="1"/>
          </p:cNvGraphicFramePr>
          <p:nvPr>
            <p:ph idx="1"/>
            <p:extLst>
              <p:ext uri="{D42A27DB-BD31-4B8C-83A1-F6EECF244321}">
                <p14:modId xmlns:p14="http://schemas.microsoft.com/office/powerpoint/2010/main" val="2100115985"/>
              </p:ext>
            </p:extLst>
          </p:nvPr>
        </p:nvGraphicFramePr>
        <p:xfrm>
          <a:off x="286872" y="458692"/>
          <a:ext cx="5904287" cy="4389120"/>
        </p:xfrm>
        <a:graphic>
          <a:graphicData uri="http://schemas.openxmlformats.org/drawingml/2006/table">
            <a:tbl>
              <a:tblPr firstRow="1" bandRow="1">
                <a:tableStyleId>{1316B267-E6FB-46B0-9B7B-9DF593BDE5C1}</a:tableStyleId>
              </a:tblPr>
              <a:tblGrid>
                <a:gridCol w="921442">
                  <a:extLst>
                    <a:ext uri="{9D8B030D-6E8A-4147-A177-3AD203B41FA5}">
                      <a16:colId xmlns:a16="http://schemas.microsoft.com/office/drawing/2014/main" val="989959100"/>
                    </a:ext>
                  </a:extLst>
                </a:gridCol>
                <a:gridCol w="4982845">
                  <a:extLst>
                    <a:ext uri="{9D8B030D-6E8A-4147-A177-3AD203B41FA5}">
                      <a16:colId xmlns:a16="http://schemas.microsoft.com/office/drawing/2014/main" val="427271882"/>
                    </a:ext>
                  </a:extLst>
                </a:gridCol>
              </a:tblGrid>
              <a:tr h="165695">
                <a:tc>
                  <a:txBody>
                    <a:bodyPr/>
                    <a:lstStyle/>
                    <a:p>
                      <a:r>
                        <a:rPr lang="en-US" sz="1100" b="1">
                          <a:solidFill>
                            <a:schemeClr val="tx1">
                              <a:lumMod val="75000"/>
                              <a:lumOff val="25000"/>
                            </a:schemeClr>
                          </a:solidFill>
                          <a:latin typeface="Arial"/>
                          <a:cs typeface="Arial"/>
                        </a:rPr>
                        <a:t>Function</a:t>
                      </a:r>
                      <a:endParaRPr lang="en-US" sz="1100" b="0">
                        <a:solidFill>
                          <a:schemeClr val="tx1">
                            <a:lumMod val="75000"/>
                            <a:lumOff val="25000"/>
                          </a:schemeClr>
                        </a:solidFill>
                        <a:latin typeface="Arial"/>
                        <a:cs typeface="Arial"/>
                      </a:endParaRPr>
                    </a:p>
                  </a:txBody>
                  <a:tcPr anchor="b">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342900" rtl="0" eaLnBrk="1" latinLnBrk="0" hangingPunct="1"/>
                      <a:r>
                        <a:rPr lang="en-US" sz="1100" b="1" i="0" kern="1200">
                          <a:solidFill>
                            <a:schemeClr val="tx1">
                              <a:lumMod val="75000"/>
                              <a:lumOff val="25000"/>
                            </a:schemeClr>
                          </a:solidFill>
                          <a:latin typeface="Arial"/>
                          <a:cs typeface="Arial"/>
                        </a:rPr>
                        <a:t>Opportunities/Barriers</a:t>
                      </a:r>
                    </a:p>
                  </a:txBody>
                  <a:tcPr anchor="b">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6239314"/>
                  </a:ext>
                </a:extLst>
              </a:tr>
              <a:tr h="1023414">
                <a:tc>
                  <a:txBody>
                    <a:bodyPr/>
                    <a:lstStyle/>
                    <a:p>
                      <a:pPr marL="0" indent="0">
                        <a:buFont typeface="Arial" panose="020B0604020202020204" pitchFamily="34" charset="0"/>
                        <a:buNone/>
                      </a:pPr>
                      <a:r>
                        <a:rPr lang="en-US" sz="1100">
                          <a:solidFill>
                            <a:schemeClr val="tx1">
                              <a:lumMod val="75000"/>
                              <a:lumOff val="25000"/>
                            </a:schemeClr>
                          </a:solidFill>
                          <a:latin typeface="Arial"/>
                          <a:cs typeface="Arial"/>
                        </a:rPr>
                        <a:t>Direct services (functions</a:t>
                      </a:r>
                    </a:p>
                    <a:p>
                      <a:pPr marL="0" indent="0">
                        <a:buFont typeface="Arial" panose="020B0604020202020204" pitchFamily="34" charset="0"/>
                        <a:buNone/>
                      </a:pPr>
                      <a:r>
                        <a:rPr lang="en-US" sz="1100">
                          <a:solidFill>
                            <a:schemeClr val="tx1">
                              <a:lumMod val="75000"/>
                              <a:lumOff val="25000"/>
                            </a:schemeClr>
                          </a:solidFill>
                          <a:latin typeface="Arial"/>
                          <a:cs typeface="Arial"/>
                        </a:rPr>
                        <a:t>1-3)</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100">
                          <a:solidFill>
                            <a:schemeClr val="tx1">
                              <a:lumMod val="75000"/>
                              <a:lumOff val="25000"/>
                            </a:schemeClr>
                          </a:solidFill>
                          <a:latin typeface="Arial" panose="020B0604020202020204" pitchFamily="34" charset="0"/>
                          <a:cs typeface="Arial" panose="020B0604020202020204" pitchFamily="34" charset="0"/>
                        </a:rPr>
                        <a:t>Disjoint programs and systems cause families to work with regional structures individually and repeat burdensome intake and application</a:t>
                      </a:r>
                    </a:p>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solidFill>
                            <a:schemeClr val="tx1">
                              <a:lumMod val="75000"/>
                              <a:lumOff val="25000"/>
                            </a:schemeClr>
                          </a:solidFill>
                          <a:latin typeface="Arial" panose="020B0604020202020204" pitchFamily="34" charset="0"/>
                          <a:cs typeface="Arial" panose="020B0604020202020204" pitchFamily="34" charset="0"/>
                        </a:rPr>
                        <a:t>State-wide regional structures don’t currently have the capacity, expertise, and access to do cross-systems intake and referral; AOK Networks have resources for this but they are not state-wide</a:t>
                      </a:r>
                    </a:p>
                    <a:p>
                      <a:pPr marL="171450" indent="-171450">
                        <a:buFont typeface="Arial" panose="020B0604020202020204" pitchFamily="34" charset="0"/>
                        <a:buChar char="•"/>
                      </a:pPr>
                      <a:r>
                        <a:rPr lang="en-US" sz="1100">
                          <a:solidFill>
                            <a:schemeClr val="tx1">
                              <a:lumMod val="75000"/>
                              <a:lumOff val="25000"/>
                            </a:schemeClr>
                          </a:solidFill>
                          <a:latin typeface="Arial" panose="020B0604020202020204" pitchFamily="34" charset="0"/>
                          <a:cs typeface="Arial" panose="020B0604020202020204" pitchFamily="34" charset="0"/>
                        </a:rPr>
                        <a:t>Regional structures use and maintain different referral systems and databases (e.g., IRIS, Visit Tracker, CCR&amp;R Provider database)</a:t>
                      </a:r>
                    </a:p>
                    <a:p>
                      <a:pPr marL="171450" indent="-171450">
                        <a:buFont typeface="Arial" panose="020B0604020202020204" pitchFamily="34" charset="0"/>
                        <a:buChar char="•"/>
                      </a:pPr>
                      <a:r>
                        <a:rPr lang="en-US" sz="1100">
                          <a:solidFill>
                            <a:schemeClr val="tx1">
                              <a:lumMod val="75000"/>
                              <a:lumOff val="25000"/>
                            </a:schemeClr>
                          </a:solidFill>
                          <a:latin typeface="Arial" panose="020B0604020202020204" pitchFamily="34" charset="0"/>
                          <a:cs typeface="Arial" panose="020B0604020202020204" pitchFamily="34" charset="0"/>
                        </a:rPr>
                        <a:t>Significant time is spent on building relationships and generating knowledge individually to provide community referrals and resources</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6039083"/>
                  </a:ext>
                </a:extLst>
              </a:tr>
              <a:tr h="895814">
                <a:tc>
                  <a:txBody>
                    <a:bodyPr/>
                    <a:lstStyle/>
                    <a:p>
                      <a:pPr marL="0" indent="0">
                        <a:buFont typeface="Arial" panose="020B0604020202020204" pitchFamily="34" charset="0"/>
                        <a:buNone/>
                      </a:pPr>
                      <a:r>
                        <a:rPr lang="en-US" sz="1100">
                          <a:solidFill>
                            <a:schemeClr val="tx1">
                              <a:lumMod val="75000"/>
                              <a:lumOff val="25000"/>
                            </a:schemeClr>
                          </a:solidFill>
                          <a:latin typeface="Arial"/>
                          <a:cs typeface="Arial"/>
                        </a:rPr>
                        <a:t>T&amp;TA</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100">
                          <a:solidFill>
                            <a:schemeClr val="tx1">
                              <a:lumMod val="75000"/>
                              <a:lumOff val="25000"/>
                            </a:schemeClr>
                          </a:solidFill>
                          <a:latin typeface="Arial"/>
                          <a:cs typeface="Arial"/>
                        </a:rPr>
                        <a:t>Little training &amp; coaching is being provided by these regional intermediaries (not present/prioritized in contracts, consumed by systems assistance)</a:t>
                      </a:r>
                    </a:p>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solidFill>
                            <a:schemeClr val="tx1">
                              <a:lumMod val="75000"/>
                              <a:lumOff val="25000"/>
                            </a:schemeClr>
                          </a:solidFill>
                          <a:latin typeface="Arial"/>
                          <a:cs typeface="Arial"/>
                        </a:rPr>
                        <a:t>Disparate training requirements make it hard for regional entities to provide credit-bearing cross-sector training; job embedded PD provided by regional entities is also not credit bearing</a:t>
                      </a:r>
                    </a:p>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solidFill>
                            <a:schemeClr val="tx1">
                              <a:lumMod val="75000"/>
                              <a:lumOff val="25000"/>
                            </a:schemeClr>
                          </a:solidFill>
                          <a:latin typeface="Arial"/>
                          <a:cs typeface="Arial"/>
                        </a:rPr>
                        <a:t>Multiple training systems makes it hard to help providers find training that meets their needs and provide cross-sector training</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3606608"/>
                  </a:ext>
                </a:extLst>
              </a:tr>
              <a:tr h="790985">
                <a:tc>
                  <a:txBody>
                    <a:bodyPr/>
                    <a:lstStyle/>
                    <a:p>
                      <a:pPr marL="0" marR="0" lvl="0" indent="0" algn="l" defTabSz="3429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a:solidFill>
                            <a:schemeClr val="tx1">
                              <a:lumMod val="75000"/>
                              <a:lumOff val="25000"/>
                            </a:schemeClr>
                          </a:solidFill>
                          <a:latin typeface="Arial"/>
                          <a:cs typeface="Arial"/>
                        </a:rPr>
                        <a:t>Community develop-</a:t>
                      </a:r>
                      <a:r>
                        <a:rPr lang="en-US" sz="1100" err="1">
                          <a:solidFill>
                            <a:schemeClr val="tx1">
                              <a:lumMod val="75000"/>
                              <a:lumOff val="25000"/>
                            </a:schemeClr>
                          </a:solidFill>
                          <a:latin typeface="Arial"/>
                          <a:cs typeface="Arial"/>
                        </a:rPr>
                        <a:t>ment</a:t>
                      </a:r>
                      <a:endParaRPr lang="en-US" sz="1100">
                        <a:solidFill>
                          <a:schemeClr val="tx1">
                            <a:lumMod val="75000"/>
                            <a:lumOff val="25000"/>
                          </a:schemeClr>
                        </a:solidFill>
                        <a:latin typeface="Arial"/>
                        <a:cs typeface="Arial"/>
                      </a:endParaRP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solidFill>
                            <a:schemeClr val="tx1">
                              <a:lumMod val="75000"/>
                              <a:lumOff val="25000"/>
                            </a:schemeClr>
                          </a:solidFill>
                          <a:latin typeface="Arial"/>
                          <a:cs typeface="Arial"/>
                        </a:rPr>
                        <a:t>There are disparate agendas, structures, and unclear roles across regional structures; entities are supporting each other but not integrating efforts in most regions</a:t>
                      </a:r>
                    </a:p>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solidFill>
                            <a:schemeClr val="tx1">
                              <a:lumMod val="75000"/>
                              <a:lumOff val="25000"/>
                            </a:schemeClr>
                          </a:solidFill>
                          <a:latin typeface="Arial"/>
                          <a:cs typeface="Arial"/>
                        </a:rPr>
                        <a:t>Duplicative meetings and activities spread resources thin (misaligned / overlapping service areas, individual </a:t>
                      </a:r>
                      <a:r>
                        <a:rPr lang="en-US" sz="1100">
                          <a:solidFill>
                            <a:schemeClr val="tx1">
                              <a:lumMod val="75000"/>
                              <a:lumOff val="25000"/>
                            </a:schemeClr>
                          </a:solidFill>
                          <a:latin typeface="Arial" panose="020B0604020202020204" pitchFamily="34" charset="0"/>
                          <a:cs typeface="Arial" panose="020B0604020202020204" pitchFamily="34" charset="0"/>
                        </a:rPr>
                        <a:t>needs assessments &amp; surveys)</a:t>
                      </a:r>
                    </a:p>
                    <a:p>
                      <a:pPr marL="171450" marR="0" lvl="0" indent="-1714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solidFill>
                            <a:schemeClr val="tx1">
                              <a:lumMod val="75000"/>
                              <a:lumOff val="25000"/>
                            </a:schemeClr>
                          </a:solidFill>
                          <a:latin typeface="Arial" panose="020B0604020202020204" pitchFamily="34" charset="0"/>
                          <a:cs typeface="Arial" panose="020B0604020202020204" pitchFamily="34" charset="0"/>
                        </a:rPr>
                        <a:t>Great variation in collaboration models across the State; concerns of sustainability, progress, and equity in many communities</a:t>
                      </a:r>
                      <a:endParaRPr lang="en-US" sz="1100">
                        <a:solidFill>
                          <a:schemeClr val="tx1">
                            <a:lumMod val="75000"/>
                            <a:lumOff val="25000"/>
                          </a:schemeClr>
                        </a:solidFill>
                        <a:latin typeface="Arial"/>
                        <a:cs typeface="Arial"/>
                      </a:endParaRP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094176796"/>
                  </a:ext>
                </a:extLst>
              </a:tr>
            </a:tbl>
          </a:graphicData>
        </a:graphic>
      </p:graphicFrame>
      <p:sp>
        <p:nvSpPr>
          <p:cNvPr id="7" name="Rectangle 6">
            <a:extLst>
              <a:ext uri="{FF2B5EF4-FFF2-40B4-BE49-F238E27FC236}">
                <a16:creationId xmlns:a16="http://schemas.microsoft.com/office/drawing/2014/main" id="{EBE3E512-7AC6-4A36-4D7E-3A23A5688357}"/>
              </a:ext>
            </a:extLst>
          </p:cNvPr>
          <p:cNvSpPr/>
          <p:nvPr/>
        </p:nvSpPr>
        <p:spPr>
          <a:xfrm>
            <a:off x="6333721" y="660827"/>
            <a:ext cx="2701605" cy="414614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
              <a:latin typeface="Arial" panose="020B0604020202020204" pitchFamily="34" charset="0"/>
              <a:cs typeface="Arial" panose="020B0604020202020204" pitchFamily="34" charset="0"/>
            </a:endParaRPr>
          </a:p>
        </p:txBody>
      </p:sp>
      <p:sp>
        <p:nvSpPr>
          <p:cNvPr id="3" name="Slide Number Placeholder 4">
            <a:extLst>
              <a:ext uri="{FF2B5EF4-FFF2-40B4-BE49-F238E27FC236}">
                <a16:creationId xmlns:a16="http://schemas.microsoft.com/office/drawing/2014/main" id="{723EB288-B8A1-44B2-4742-C3AA95624542}"/>
              </a:ext>
            </a:extLst>
          </p:cNvPr>
          <p:cNvSpPr>
            <a:spLocks noGrp="1"/>
          </p:cNvSpPr>
          <p:nvPr>
            <p:ph type="sldNum" sz="quarter" idx="12"/>
          </p:nvPr>
        </p:nvSpPr>
        <p:spPr>
          <a:xfrm>
            <a:off x="8487698" y="4907057"/>
            <a:ext cx="563940" cy="203100"/>
          </a:xfrm>
        </p:spPr>
        <p:txBody>
          <a:bodyPr/>
          <a:lstStyle/>
          <a:p>
            <a:pPr marL="0" lvl="0" indent="0" algn="r" rtl="0">
              <a:spcBef>
                <a:spcPts val="0"/>
              </a:spcBef>
              <a:spcAft>
                <a:spcPts val="0"/>
              </a:spcAft>
              <a:buNone/>
            </a:pPr>
            <a:fld id="{00000000-1234-1234-1234-123412341234}" type="slidenum">
              <a:rPr lang="en" sz="1000" smtClean="0">
                <a:solidFill>
                  <a:schemeClr val="bg1"/>
                </a:solidFill>
              </a:rPr>
              <a:t>22</a:t>
            </a:fld>
            <a:endParaRPr lang="en" sz="1000">
              <a:solidFill>
                <a:schemeClr val="bg1"/>
              </a:solidFill>
            </a:endParaRPr>
          </a:p>
        </p:txBody>
      </p:sp>
      <p:sp>
        <p:nvSpPr>
          <p:cNvPr id="2" name="TextBox 1">
            <a:extLst>
              <a:ext uri="{FF2B5EF4-FFF2-40B4-BE49-F238E27FC236}">
                <a16:creationId xmlns:a16="http://schemas.microsoft.com/office/drawing/2014/main" id="{BCB5BC5C-EDA4-849F-5D08-B578E52EBE75}"/>
              </a:ext>
            </a:extLst>
          </p:cNvPr>
          <p:cNvSpPr txBox="1"/>
          <p:nvPr/>
        </p:nvSpPr>
        <p:spPr>
          <a:xfrm>
            <a:off x="6323538" y="676194"/>
            <a:ext cx="2701838" cy="600164"/>
          </a:xfrm>
          <a:prstGeom prst="rect">
            <a:avLst/>
          </a:prstGeom>
          <a:noFill/>
        </p:spPr>
        <p:txBody>
          <a:bodyPr wrap="square" rtlCol="0">
            <a:spAutoFit/>
          </a:bodyPr>
          <a:lstStyle/>
          <a:p>
            <a:r>
              <a:rPr lang="en-US" sz="1100" i="1">
                <a:solidFill>
                  <a:schemeClr val="tx1">
                    <a:lumMod val="75000"/>
                    <a:lumOff val="25000"/>
                  </a:schemeClr>
                </a:solidFill>
                <a:latin typeface="Arial" panose="020B0604020202020204" pitchFamily="34" charset="0"/>
                <a:cs typeface="Arial" panose="020B0604020202020204" pitchFamily="34" charset="0"/>
              </a:rPr>
              <a:t>“Intake is a real pain point for families; they are telling their story over and over.” CCR&amp;R</a:t>
            </a:r>
          </a:p>
        </p:txBody>
      </p:sp>
      <p:sp>
        <p:nvSpPr>
          <p:cNvPr id="13" name="TextBox 12">
            <a:extLst>
              <a:ext uri="{FF2B5EF4-FFF2-40B4-BE49-F238E27FC236}">
                <a16:creationId xmlns:a16="http://schemas.microsoft.com/office/drawing/2014/main" id="{145E7D8A-835B-6066-F856-1F4D9C94D1B4}"/>
              </a:ext>
            </a:extLst>
          </p:cNvPr>
          <p:cNvSpPr txBox="1"/>
          <p:nvPr/>
        </p:nvSpPr>
        <p:spPr>
          <a:xfrm>
            <a:off x="6323538" y="1310712"/>
            <a:ext cx="2701838" cy="600164"/>
          </a:xfrm>
          <a:prstGeom prst="rect">
            <a:avLst/>
          </a:prstGeom>
          <a:noFill/>
        </p:spPr>
        <p:txBody>
          <a:bodyPr wrap="square" rtlCol="0">
            <a:spAutoFit/>
          </a:bodyPr>
          <a:lstStyle/>
          <a:p>
            <a:r>
              <a:rPr lang="en-US" sz="1100" i="1">
                <a:solidFill>
                  <a:schemeClr val="tx1">
                    <a:lumMod val="75000"/>
                    <a:lumOff val="25000"/>
                  </a:schemeClr>
                </a:solidFill>
                <a:latin typeface="Arial" panose="020B0604020202020204" pitchFamily="34" charset="0"/>
                <a:cs typeface="Arial" panose="020B0604020202020204" pitchFamily="34" charset="0"/>
              </a:rPr>
              <a:t>“A list of names is nice but having someone help you find help can make all the difference.” FAC</a:t>
            </a:r>
          </a:p>
        </p:txBody>
      </p:sp>
      <p:sp>
        <p:nvSpPr>
          <p:cNvPr id="18" name="TextBox 17">
            <a:extLst>
              <a:ext uri="{FF2B5EF4-FFF2-40B4-BE49-F238E27FC236}">
                <a16:creationId xmlns:a16="http://schemas.microsoft.com/office/drawing/2014/main" id="{74E71D5E-6066-79C6-52D1-91BF3979AE85}"/>
              </a:ext>
            </a:extLst>
          </p:cNvPr>
          <p:cNvSpPr txBox="1"/>
          <p:nvPr/>
        </p:nvSpPr>
        <p:spPr>
          <a:xfrm>
            <a:off x="286872" y="4925292"/>
            <a:ext cx="7377341" cy="200055"/>
          </a:xfrm>
          <a:prstGeom prst="rect">
            <a:avLst/>
          </a:prstGeom>
          <a:noFill/>
        </p:spPr>
        <p:txBody>
          <a:bodyPr wrap="none" rtlCol="0">
            <a:spAutoFit/>
          </a:bodyPr>
          <a:lstStyle/>
          <a:p>
            <a:r>
              <a:rPr lang="en-US" sz="700">
                <a:solidFill>
                  <a:schemeClr val="tx1">
                    <a:lumMod val="75000"/>
                    <a:lumOff val="25000"/>
                  </a:schemeClr>
                </a:solidFill>
              </a:rPr>
              <a:t>Source: Based on feedback provided by 70 stakeholders across IL in June/July 2023, including parents, providers, community collaborations, and staff of regional intermediaries.</a:t>
            </a:r>
          </a:p>
        </p:txBody>
      </p:sp>
      <p:sp>
        <p:nvSpPr>
          <p:cNvPr id="8" name="TextBox 7">
            <a:extLst>
              <a:ext uri="{FF2B5EF4-FFF2-40B4-BE49-F238E27FC236}">
                <a16:creationId xmlns:a16="http://schemas.microsoft.com/office/drawing/2014/main" id="{72ABDF58-CDBB-7C1A-8113-7DC3C1E168AA}"/>
              </a:ext>
            </a:extLst>
          </p:cNvPr>
          <p:cNvSpPr txBox="1"/>
          <p:nvPr/>
        </p:nvSpPr>
        <p:spPr>
          <a:xfrm>
            <a:off x="6323708" y="4187339"/>
            <a:ext cx="2762988" cy="600164"/>
          </a:xfrm>
          <a:prstGeom prst="rect">
            <a:avLst/>
          </a:prstGeom>
          <a:noFill/>
        </p:spPr>
        <p:txBody>
          <a:bodyPr wrap="square" lIns="91440" tIns="45720" rIns="91440" bIns="45720" rtlCol="0" anchor="t">
            <a:spAutoFit/>
          </a:bodyPr>
          <a:lstStyle/>
          <a:p>
            <a:r>
              <a:rPr lang="en-US" sz="1100" i="1">
                <a:solidFill>
                  <a:schemeClr val="tx1">
                    <a:lumMod val="75000"/>
                    <a:lumOff val="25000"/>
                  </a:schemeClr>
                </a:solidFill>
                <a:latin typeface="Arial"/>
                <a:cs typeface="Arial"/>
              </a:rPr>
              <a:t>“Parents say, ‘You know my story and yet I still can’t find child care or preschool in my community.’” B-5 IL FACE</a:t>
            </a:r>
          </a:p>
        </p:txBody>
      </p:sp>
      <p:sp>
        <p:nvSpPr>
          <p:cNvPr id="9" name="TextBox 8">
            <a:extLst>
              <a:ext uri="{FF2B5EF4-FFF2-40B4-BE49-F238E27FC236}">
                <a16:creationId xmlns:a16="http://schemas.microsoft.com/office/drawing/2014/main" id="{094B4FB6-8BF2-EFE3-9C1C-4E19D412636D}"/>
              </a:ext>
            </a:extLst>
          </p:cNvPr>
          <p:cNvSpPr txBox="1"/>
          <p:nvPr/>
        </p:nvSpPr>
        <p:spPr>
          <a:xfrm>
            <a:off x="6323492" y="3383543"/>
            <a:ext cx="2685551" cy="769441"/>
          </a:xfrm>
          <a:prstGeom prst="rect">
            <a:avLst/>
          </a:prstGeom>
          <a:noFill/>
        </p:spPr>
        <p:txBody>
          <a:bodyPr wrap="square" lIns="91440" tIns="45720" rIns="91440" bIns="45720" rtlCol="0" anchor="t">
            <a:spAutoFit/>
          </a:bodyPr>
          <a:lstStyle/>
          <a:p>
            <a:r>
              <a:rPr lang="en-US" sz="1100" i="1">
                <a:solidFill>
                  <a:schemeClr val="tx1">
                    <a:lumMod val="75000"/>
                    <a:lumOff val="25000"/>
                  </a:schemeClr>
                </a:solidFill>
                <a:latin typeface="Arial"/>
                <a:cs typeface="Arial"/>
              </a:rPr>
              <a:t>“We have so many report-out meetings in our community; that time could be used to solve problems together instead.” CI Worker</a:t>
            </a:r>
          </a:p>
        </p:txBody>
      </p:sp>
      <p:sp>
        <p:nvSpPr>
          <p:cNvPr id="11" name="TextBox 10">
            <a:extLst>
              <a:ext uri="{FF2B5EF4-FFF2-40B4-BE49-F238E27FC236}">
                <a16:creationId xmlns:a16="http://schemas.microsoft.com/office/drawing/2014/main" id="{2567EC91-0296-7D5E-C844-D631BDDA4EA4}"/>
              </a:ext>
            </a:extLst>
          </p:cNvPr>
          <p:cNvSpPr txBox="1"/>
          <p:nvPr/>
        </p:nvSpPr>
        <p:spPr>
          <a:xfrm>
            <a:off x="6323388" y="1945230"/>
            <a:ext cx="2648509" cy="600164"/>
          </a:xfrm>
          <a:prstGeom prst="rect">
            <a:avLst/>
          </a:prstGeom>
          <a:noFill/>
        </p:spPr>
        <p:txBody>
          <a:bodyPr wrap="square" lIns="91440" tIns="45720" rIns="91440" bIns="45720" rtlCol="0" anchor="t">
            <a:spAutoFit/>
          </a:bodyPr>
          <a:lstStyle/>
          <a:p>
            <a:r>
              <a:rPr lang="en-US" sz="1100" i="1">
                <a:solidFill>
                  <a:schemeClr val="tx1">
                    <a:lumMod val="75000"/>
                    <a:lumOff val="25000"/>
                  </a:schemeClr>
                </a:solidFill>
                <a:latin typeface="Arial"/>
                <a:cs typeface="Arial"/>
              </a:rPr>
              <a:t>“My CCR&amp;R hosts so many good workshops but they don’t meet my credentials so I don’t attend.” Provider</a:t>
            </a:r>
          </a:p>
        </p:txBody>
      </p:sp>
      <p:sp>
        <p:nvSpPr>
          <p:cNvPr id="14" name="TextBox 13">
            <a:extLst>
              <a:ext uri="{FF2B5EF4-FFF2-40B4-BE49-F238E27FC236}">
                <a16:creationId xmlns:a16="http://schemas.microsoft.com/office/drawing/2014/main" id="{09BE04C7-2EFB-A175-17F4-C577E9983E5F}"/>
              </a:ext>
            </a:extLst>
          </p:cNvPr>
          <p:cNvSpPr txBox="1"/>
          <p:nvPr/>
        </p:nvSpPr>
        <p:spPr>
          <a:xfrm>
            <a:off x="6323492" y="2579748"/>
            <a:ext cx="2685550" cy="769441"/>
          </a:xfrm>
          <a:prstGeom prst="rect">
            <a:avLst/>
          </a:prstGeom>
          <a:noFill/>
        </p:spPr>
        <p:txBody>
          <a:bodyPr wrap="square" lIns="91440" tIns="45720" rIns="91440" bIns="45720" rtlCol="0" anchor="t">
            <a:spAutoFit/>
          </a:bodyPr>
          <a:lstStyle/>
          <a:p>
            <a:r>
              <a:rPr lang="en-US" sz="1100" i="1">
                <a:solidFill>
                  <a:schemeClr val="tx1">
                    <a:lumMod val="75000"/>
                    <a:lumOff val="25000"/>
                  </a:schemeClr>
                </a:solidFill>
                <a:latin typeface="Arial"/>
                <a:cs typeface="Arial"/>
              </a:rPr>
              <a:t>“B-5 IL has been great at bringing us together, but it is shaping up to be a regional silo like the others.” Community Collaboration</a:t>
            </a:r>
          </a:p>
        </p:txBody>
      </p:sp>
    </p:spTree>
    <p:extLst>
      <p:ext uri="{BB962C8B-B14F-4D97-AF65-F5344CB8AC3E}">
        <p14:creationId xmlns:p14="http://schemas.microsoft.com/office/powerpoint/2010/main" val="3845082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6CB0-3AA6-CA8B-E35A-E3D4AEA55F7D}"/>
              </a:ext>
            </a:extLst>
          </p:cNvPr>
          <p:cNvSpPr>
            <a:spLocks noGrp="1"/>
          </p:cNvSpPr>
          <p:nvPr>
            <p:ph type="title"/>
          </p:nvPr>
        </p:nvSpPr>
        <p:spPr>
          <a:xfrm>
            <a:off x="202348" y="111420"/>
            <a:ext cx="6284430" cy="595513"/>
          </a:xfrm>
        </p:spPr>
        <p:txBody>
          <a:bodyPr>
            <a:normAutofit/>
          </a:bodyPr>
          <a:lstStyle/>
          <a:p>
            <a:r>
              <a:rPr lang="en-US" sz="2000"/>
              <a:t>Survey results: Direct Services (functions 1-3)</a:t>
            </a:r>
          </a:p>
        </p:txBody>
      </p:sp>
      <p:sp>
        <p:nvSpPr>
          <p:cNvPr id="3" name="Slide Number Placeholder 2">
            <a:extLst>
              <a:ext uri="{FF2B5EF4-FFF2-40B4-BE49-F238E27FC236}">
                <a16:creationId xmlns:a16="http://schemas.microsoft.com/office/drawing/2014/main" id="{B97FC2AC-2336-C6A3-AC14-84C766D5F88C}"/>
              </a:ext>
            </a:extLst>
          </p:cNvPr>
          <p:cNvSpPr>
            <a:spLocks noGrp="1"/>
          </p:cNvSpPr>
          <p:nvPr>
            <p:ph type="sldNum" sz="quarter" idx="12"/>
          </p:nvPr>
        </p:nvSpPr>
        <p:spPr>
          <a:xfrm>
            <a:off x="8541248" y="4822565"/>
            <a:ext cx="512504" cy="273844"/>
          </a:xfrm>
        </p:spPr>
        <p:txBody>
          <a:bodyPr/>
          <a:lstStyle/>
          <a:p>
            <a:pPr marL="0" lvl="0" indent="0" algn="r" rtl="0">
              <a:spcBef>
                <a:spcPts val="0"/>
              </a:spcBef>
              <a:spcAft>
                <a:spcPts val="0"/>
              </a:spcAft>
              <a:buNone/>
            </a:pPr>
            <a:fld id="{00000000-1234-1234-1234-123412341234}" type="slidenum">
              <a:rPr lang="en" smtClean="0">
                <a:solidFill>
                  <a:schemeClr val="tx1">
                    <a:lumMod val="75000"/>
                    <a:lumOff val="25000"/>
                  </a:schemeClr>
                </a:solidFill>
              </a:rPr>
              <a:t>23</a:t>
            </a:fld>
            <a:endParaRPr lang="en">
              <a:solidFill>
                <a:schemeClr val="tx1">
                  <a:lumMod val="75000"/>
                  <a:lumOff val="25000"/>
                </a:schemeClr>
              </a:solidFill>
            </a:endParaRPr>
          </a:p>
        </p:txBody>
      </p:sp>
      <p:sp>
        <p:nvSpPr>
          <p:cNvPr id="17" name="TextBox 16">
            <a:extLst>
              <a:ext uri="{FF2B5EF4-FFF2-40B4-BE49-F238E27FC236}">
                <a16:creationId xmlns:a16="http://schemas.microsoft.com/office/drawing/2014/main" id="{8346DE49-DC16-AAF2-CB08-190B3653AF6C}"/>
              </a:ext>
            </a:extLst>
          </p:cNvPr>
          <p:cNvSpPr txBox="1"/>
          <p:nvPr/>
        </p:nvSpPr>
        <p:spPr>
          <a:xfrm>
            <a:off x="461043" y="568433"/>
            <a:ext cx="2730427" cy="276999"/>
          </a:xfrm>
          <a:prstGeom prst="rect">
            <a:avLst/>
          </a:prstGeom>
          <a:noFill/>
        </p:spPr>
        <p:txBody>
          <a:bodyPr wrap="none" rtlCol="0">
            <a:spAutoFit/>
          </a:bodyPr>
          <a:lstStyle/>
          <a:p>
            <a:r>
              <a:rPr lang="en-US" sz="1200">
                <a:solidFill>
                  <a:schemeClr val="accent2"/>
                </a:solidFill>
              </a:rPr>
              <a:t>Recommendations from Stakeholders</a:t>
            </a:r>
          </a:p>
        </p:txBody>
      </p:sp>
      <p:sp>
        <p:nvSpPr>
          <p:cNvPr id="18" name="TextBox 17">
            <a:extLst>
              <a:ext uri="{FF2B5EF4-FFF2-40B4-BE49-F238E27FC236}">
                <a16:creationId xmlns:a16="http://schemas.microsoft.com/office/drawing/2014/main" id="{177CCA68-DC45-6DA1-A9D0-37AFF4F838D2}"/>
              </a:ext>
            </a:extLst>
          </p:cNvPr>
          <p:cNvSpPr txBox="1"/>
          <p:nvPr/>
        </p:nvSpPr>
        <p:spPr>
          <a:xfrm>
            <a:off x="4479414" y="568433"/>
            <a:ext cx="2245896" cy="276999"/>
          </a:xfrm>
          <a:prstGeom prst="rect">
            <a:avLst/>
          </a:prstGeom>
          <a:noFill/>
        </p:spPr>
        <p:txBody>
          <a:bodyPr wrap="square" rtlCol="0">
            <a:spAutoFit/>
          </a:bodyPr>
          <a:lstStyle/>
          <a:p>
            <a:r>
              <a:rPr lang="en-US" sz="1200">
                <a:solidFill>
                  <a:schemeClr val="accent2"/>
                </a:solidFill>
              </a:rPr>
              <a:t>Ranking (41 responses)*</a:t>
            </a:r>
          </a:p>
        </p:txBody>
      </p:sp>
      <p:cxnSp>
        <p:nvCxnSpPr>
          <p:cNvPr id="21" name="Straight Connector 20">
            <a:extLst>
              <a:ext uri="{FF2B5EF4-FFF2-40B4-BE49-F238E27FC236}">
                <a16:creationId xmlns:a16="http://schemas.microsoft.com/office/drawing/2014/main" id="{E3E6D5EB-27AF-9AFD-64BA-464D7143963E}"/>
              </a:ext>
            </a:extLst>
          </p:cNvPr>
          <p:cNvCxnSpPr>
            <a:cxnSpLocks/>
          </p:cNvCxnSpPr>
          <p:nvPr/>
        </p:nvCxnSpPr>
        <p:spPr>
          <a:xfrm>
            <a:off x="4564317" y="868296"/>
            <a:ext cx="397693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F0443E7-E21E-D48F-2F62-4494F94B4CA2}"/>
              </a:ext>
            </a:extLst>
          </p:cNvPr>
          <p:cNvSpPr txBox="1"/>
          <p:nvPr/>
        </p:nvSpPr>
        <p:spPr>
          <a:xfrm>
            <a:off x="202348" y="4894556"/>
            <a:ext cx="5480988" cy="215444"/>
          </a:xfrm>
          <a:prstGeom prst="rect">
            <a:avLst/>
          </a:prstGeom>
          <a:noFill/>
        </p:spPr>
        <p:txBody>
          <a:bodyPr wrap="none" rtlCol="0">
            <a:spAutoFit/>
          </a:bodyPr>
          <a:lstStyle/>
          <a:p>
            <a:r>
              <a:rPr lang="en-US" sz="800">
                <a:solidFill>
                  <a:schemeClr val="tx1">
                    <a:lumMod val="75000"/>
                    <a:lumOff val="25000"/>
                  </a:schemeClr>
                </a:solidFill>
              </a:rPr>
              <a:t>*Survey results as of 8.21.23. 41 total responses; 11 are I&amp;A committee members. Rows exclude “Defer” responses.</a:t>
            </a:r>
          </a:p>
        </p:txBody>
      </p:sp>
      <p:sp>
        <p:nvSpPr>
          <p:cNvPr id="22" name="TextBox 21">
            <a:extLst>
              <a:ext uri="{FF2B5EF4-FFF2-40B4-BE49-F238E27FC236}">
                <a16:creationId xmlns:a16="http://schemas.microsoft.com/office/drawing/2014/main" id="{862188A9-EE8B-27D4-3ABF-0232B1568ECE}"/>
              </a:ext>
            </a:extLst>
          </p:cNvPr>
          <p:cNvSpPr txBox="1"/>
          <p:nvPr/>
        </p:nvSpPr>
        <p:spPr>
          <a:xfrm>
            <a:off x="7857042" y="562662"/>
            <a:ext cx="762608" cy="276998"/>
          </a:xfrm>
          <a:prstGeom prst="rect">
            <a:avLst/>
          </a:prstGeom>
          <a:noFill/>
        </p:spPr>
        <p:txBody>
          <a:bodyPr wrap="square" rtlCol="0">
            <a:spAutoFit/>
          </a:bodyPr>
          <a:lstStyle/>
          <a:p>
            <a:r>
              <a:rPr lang="en-US" sz="1200">
                <a:solidFill>
                  <a:schemeClr val="accent2"/>
                </a:solidFill>
              </a:rPr>
              <a:t>% High</a:t>
            </a:r>
          </a:p>
        </p:txBody>
      </p:sp>
      <p:cxnSp>
        <p:nvCxnSpPr>
          <p:cNvPr id="33" name="Straight Connector 32">
            <a:extLst>
              <a:ext uri="{FF2B5EF4-FFF2-40B4-BE49-F238E27FC236}">
                <a16:creationId xmlns:a16="http://schemas.microsoft.com/office/drawing/2014/main" id="{5C46E784-2891-9898-F2E0-02B07AD9789B}"/>
              </a:ext>
            </a:extLst>
          </p:cNvPr>
          <p:cNvCxnSpPr>
            <a:cxnSpLocks/>
          </p:cNvCxnSpPr>
          <p:nvPr/>
        </p:nvCxnSpPr>
        <p:spPr>
          <a:xfrm>
            <a:off x="545567" y="868296"/>
            <a:ext cx="387275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19" name="Chart 18">
            <a:extLst>
              <a:ext uri="{FF2B5EF4-FFF2-40B4-BE49-F238E27FC236}">
                <a16:creationId xmlns:a16="http://schemas.microsoft.com/office/drawing/2014/main" id="{ED1C7C1B-CAF7-6869-5176-B2A1154B2610}"/>
              </a:ext>
            </a:extLst>
          </p:cNvPr>
          <p:cNvGraphicFramePr/>
          <p:nvPr/>
        </p:nvGraphicFramePr>
        <p:xfrm>
          <a:off x="429174" y="842175"/>
          <a:ext cx="8044478"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a:extLst>
              <a:ext uri="{FF2B5EF4-FFF2-40B4-BE49-F238E27FC236}">
                <a16:creationId xmlns:a16="http://schemas.microsoft.com/office/drawing/2014/main" id="{31D7A89E-26EE-3287-EC9C-CA3FF4881677}"/>
              </a:ext>
            </a:extLst>
          </p:cNvPr>
          <p:cNvSpPr txBox="1"/>
          <p:nvPr/>
        </p:nvSpPr>
        <p:spPr>
          <a:xfrm>
            <a:off x="7864072" y="1034406"/>
            <a:ext cx="700633" cy="276999"/>
          </a:xfrm>
          <a:prstGeom prst="rect">
            <a:avLst/>
          </a:prstGeom>
          <a:noFill/>
        </p:spPr>
        <p:txBody>
          <a:bodyPr wrap="square" rtlCol="0">
            <a:spAutoFit/>
          </a:bodyPr>
          <a:lstStyle/>
          <a:p>
            <a:pPr algn="ctr"/>
            <a:r>
              <a:rPr lang="en-US" sz="1200">
                <a:solidFill>
                  <a:schemeClr val="tx1">
                    <a:lumMod val="75000"/>
                    <a:lumOff val="25000"/>
                  </a:schemeClr>
                </a:solidFill>
              </a:rPr>
              <a:t>76%</a:t>
            </a:r>
          </a:p>
        </p:txBody>
      </p:sp>
      <p:sp>
        <p:nvSpPr>
          <p:cNvPr id="24" name="TextBox 23">
            <a:extLst>
              <a:ext uri="{FF2B5EF4-FFF2-40B4-BE49-F238E27FC236}">
                <a16:creationId xmlns:a16="http://schemas.microsoft.com/office/drawing/2014/main" id="{CA2BC2EF-17B6-80F7-B6AA-817DCF9DB889}"/>
              </a:ext>
            </a:extLst>
          </p:cNvPr>
          <p:cNvSpPr txBox="1"/>
          <p:nvPr/>
        </p:nvSpPr>
        <p:spPr>
          <a:xfrm>
            <a:off x="7864072" y="1492806"/>
            <a:ext cx="700633" cy="276999"/>
          </a:xfrm>
          <a:prstGeom prst="rect">
            <a:avLst/>
          </a:prstGeom>
          <a:noFill/>
        </p:spPr>
        <p:txBody>
          <a:bodyPr wrap="square" rtlCol="0">
            <a:spAutoFit/>
          </a:bodyPr>
          <a:lstStyle/>
          <a:p>
            <a:pPr algn="ctr"/>
            <a:r>
              <a:rPr lang="en-US" sz="1200">
                <a:solidFill>
                  <a:schemeClr val="tx1">
                    <a:lumMod val="75000"/>
                    <a:lumOff val="25000"/>
                  </a:schemeClr>
                </a:solidFill>
              </a:rPr>
              <a:t>66%</a:t>
            </a:r>
          </a:p>
        </p:txBody>
      </p:sp>
      <p:sp>
        <p:nvSpPr>
          <p:cNvPr id="26" name="TextBox 25">
            <a:extLst>
              <a:ext uri="{FF2B5EF4-FFF2-40B4-BE49-F238E27FC236}">
                <a16:creationId xmlns:a16="http://schemas.microsoft.com/office/drawing/2014/main" id="{B9290694-746F-8591-412D-745A1732066E}"/>
              </a:ext>
            </a:extLst>
          </p:cNvPr>
          <p:cNvSpPr txBox="1"/>
          <p:nvPr/>
        </p:nvSpPr>
        <p:spPr>
          <a:xfrm>
            <a:off x="7864072" y="1951206"/>
            <a:ext cx="700633" cy="276999"/>
          </a:xfrm>
          <a:prstGeom prst="rect">
            <a:avLst/>
          </a:prstGeom>
          <a:noFill/>
        </p:spPr>
        <p:txBody>
          <a:bodyPr wrap="square" rtlCol="0">
            <a:spAutoFit/>
          </a:bodyPr>
          <a:lstStyle/>
          <a:p>
            <a:pPr algn="ctr"/>
            <a:r>
              <a:rPr lang="en-US" sz="1200">
                <a:solidFill>
                  <a:schemeClr val="tx1">
                    <a:lumMod val="75000"/>
                    <a:lumOff val="25000"/>
                  </a:schemeClr>
                </a:solidFill>
              </a:rPr>
              <a:t>64%</a:t>
            </a:r>
          </a:p>
        </p:txBody>
      </p:sp>
      <p:sp>
        <p:nvSpPr>
          <p:cNvPr id="27" name="TextBox 26">
            <a:extLst>
              <a:ext uri="{FF2B5EF4-FFF2-40B4-BE49-F238E27FC236}">
                <a16:creationId xmlns:a16="http://schemas.microsoft.com/office/drawing/2014/main" id="{B1038A3C-BD9F-5EBD-0972-8C04D7FBEBAC}"/>
              </a:ext>
            </a:extLst>
          </p:cNvPr>
          <p:cNvSpPr txBox="1"/>
          <p:nvPr/>
        </p:nvSpPr>
        <p:spPr>
          <a:xfrm>
            <a:off x="7864072" y="2409606"/>
            <a:ext cx="700633" cy="276999"/>
          </a:xfrm>
          <a:prstGeom prst="rect">
            <a:avLst/>
          </a:prstGeom>
          <a:noFill/>
        </p:spPr>
        <p:txBody>
          <a:bodyPr wrap="square" rtlCol="0">
            <a:spAutoFit/>
          </a:bodyPr>
          <a:lstStyle/>
          <a:p>
            <a:pPr algn="ctr"/>
            <a:r>
              <a:rPr lang="en-US" sz="1200">
                <a:solidFill>
                  <a:schemeClr val="tx1">
                    <a:lumMod val="75000"/>
                    <a:lumOff val="25000"/>
                  </a:schemeClr>
                </a:solidFill>
              </a:rPr>
              <a:t>59%</a:t>
            </a:r>
          </a:p>
        </p:txBody>
      </p:sp>
      <p:sp>
        <p:nvSpPr>
          <p:cNvPr id="28" name="TextBox 27">
            <a:extLst>
              <a:ext uri="{FF2B5EF4-FFF2-40B4-BE49-F238E27FC236}">
                <a16:creationId xmlns:a16="http://schemas.microsoft.com/office/drawing/2014/main" id="{FC8520FB-5F1F-62BE-5958-207C8BCAB3C6}"/>
              </a:ext>
            </a:extLst>
          </p:cNvPr>
          <p:cNvSpPr txBox="1"/>
          <p:nvPr/>
        </p:nvSpPr>
        <p:spPr>
          <a:xfrm>
            <a:off x="7864072" y="2868006"/>
            <a:ext cx="700633" cy="276999"/>
          </a:xfrm>
          <a:prstGeom prst="rect">
            <a:avLst/>
          </a:prstGeom>
          <a:noFill/>
        </p:spPr>
        <p:txBody>
          <a:bodyPr wrap="square" rtlCol="0">
            <a:spAutoFit/>
          </a:bodyPr>
          <a:lstStyle/>
          <a:p>
            <a:pPr algn="ctr"/>
            <a:r>
              <a:rPr lang="en-US" sz="1200">
                <a:solidFill>
                  <a:schemeClr val="tx1">
                    <a:lumMod val="75000"/>
                    <a:lumOff val="25000"/>
                  </a:schemeClr>
                </a:solidFill>
              </a:rPr>
              <a:t>59%</a:t>
            </a:r>
          </a:p>
        </p:txBody>
      </p:sp>
      <p:sp>
        <p:nvSpPr>
          <p:cNvPr id="29" name="TextBox 28">
            <a:extLst>
              <a:ext uri="{FF2B5EF4-FFF2-40B4-BE49-F238E27FC236}">
                <a16:creationId xmlns:a16="http://schemas.microsoft.com/office/drawing/2014/main" id="{2552F95A-48C0-3EB7-FD46-10DC10FEAD5B}"/>
              </a:ext>
            </a:extLst>
          </p:cNvPr>
          <p:cNvSpPr txBox="1"/>
          <p:nvPr/>
        </p:nvSpPr>
        <p:spPr>
          <a:xfrm>
            <a:off x="7864072" y="3326406"/>
            <a:ext cx="700633" cy="276999"/>
          </a:xfrm>
          <a:prstGeom prst="rect">
            <a:avLst/>
          </a:prstGeom>
          <a:noFill/>
        </p:spPr>
        <p:txBody>
          <a:bodyPr wrap="square" rtlCol="0">
            <a:spAutoFit/>
          </a:bodyPr>
          <a:lstStyle/>
          <a:p>
            <a:pPr algn="ctr"/>
            <a:r>
              <a:rPr lang="en-US" sz="1200">
                <a:solidFill>
                  <a:schemeClr val="tx1">
                    <a:lumMod val="75000"/>
                    <a:lumOff val="25000"/>
                  </a:schemeClr>
                </a:solidFill>
              </a:rPr>
              <a:t>58%</a:t>
            </a:r>
          </a:p>
        </p:txBody>
      </p:sp>
      <p:sp>
        <p:nvSpPr>
          <p:cNvPr id="30" name="TextBox 29">
            <a:extLst>
              <a:ext uri="{FF2B5EF4-FFF2-40B4-BE49-F238E27FC236}">
                <a16:creationId xmlns:a16="http://schemas.microsoft.com/office/drawing/2014/main" id="{1844BFC7-366A-C6AA-C01D-BD691DCDE150}"/>
              </a:ext>
            </a:extLst>
          </p:cNvPr>
          <p:cNvSpPr txBox="1"/>
          <p:nvPr/>
        </p:nvSpPr>
        <p:spPr>
          <a:xfrm>
            <a:off x="7864072" y="3784806"/>
            <a:ext cx="700633" cy="276999"/>
          </a:xfrm>
          <a:prstGeom prst="rect">
            <a:avLst/>
          </a:prstGeom>
          <a:noFill/>
        </p:spPr>
        <p:txBody>
          <a:bodyPr wrap="square" rtlCol="0">
            <a:spAutoFit/>
          </a:bodyPr>
          <a:lstStyle/>
          <a:p>
            <a:pPr algn="ctr"/>
            <a:r>
              <a:rPr lang="en-US" sz="1200">
                <a:solidFill>
                  <a:schemeClr val="tx1">
                    <a:lumMod val="75000"/>
                    <a:lumOff val="25000"/>
                  </a:schemeClr>
                </a:solidFill>
              </a:rPr>
              <a:t>54%</a:t>
            </a:r>
          </a:p>
        </p:txBody>
      </p:sp>
      <p:sp>
        <p:nvSpPr>
          <p:cNvPr id="25" name="TextBox 24">
            <a:extLst>
              <a:ext uri="{FF2B5EF4-FFF2-40B4-BE49-F238E27FC236}">
                <a16:creationId xmlns:a16="http://schemas.microsoft.com/office/drawing/2014/main" id="{1A8923B9-ADEA-3AEF-1488-02CC6F39D62F}"/>
              </a:ext>
            </a:extLst>
          </p:cNvPr>
          <p:cNvSpPr txBox="1"/>
          <p:nvPr/>
        </p:nvSpPr>
        <p:spPr>
          <a:xfrm>
            <a:off x="7864072" y="4243204"/>
            <a:ext cx="700633" cy="276999"/>
          </a:xfrm>
          <a:prstGeom prst="rect">
            <a:avLst/>
          </a:prstGeom>
          <a:noFill/>
        </p:spPr>
        <p:txBody>
          <a:bodyPr wrap="square" rtlCol="0">
            <a:spAutoFit/>
          </a:bodyPr>
          <a:lstStyle/>
          <a:p>
            <a:pPr algn="ctr"/>
            <a:r>
              <a:rPr lang="en-US" sz="1200">
                <a:solidFill>
                  <a:schemeClr val="tx1">
                    <a:lumMod val="75000"/>
                    <a:lumOff val="25000"/>
                  </a:schemeClr>
                </a:solidFill>
              </a:rPr>
              <a:t>44%</a:t>
            </a:r>
          </a:p>
        </p:txBody>
      </p:sp>
      <p:sp>
        <p:nvSpPr>
          <p:cNvPr id="5" name="TextBox 4">
            <a:extLst>
              <a:ext uri="{FF2B5EF4-FFF2-40B4-BE49-F238E27FC236}">
                <a16:creationId xmlns:a16="http://schemas.microsoft.com/office/drawing/2014/main" id="{2AEE082E-AEBA-EB66-ED23-B55BA498E209}"/>
              </a:ext>
            </a:extLst>
          </p:cNvPr>
          <p:cNvSpPr txBox="1"/>
          <p:nvPr/>
        </p:nvSpPr>
        <p:spPr>
          <a:xfrm>
            <a:off x="6680595" y="76547"/>
            <a:ext cx="413896" cy="230832"/>
          </a:xfrm>
          <a:prstGeom prst="rect">
            <a:avLst/>
          </a:prstGeom>
          <a:noFill/>
        </p:spPr>
        <p:txBody>
          <a:bodyPr wrap="none" rtlCol="0">
            <a:spAutoFit/>
          </a:bodyPr>
          <a:lstStyle/>
          <a:p>
            <a:r>
              <a:rPr lang="en-US" sz="900">
                <a:solidFill>
                  <a:schemeClr val="tx1">
                    <a:lumMod val="75000"/>
                    <a:lumOff val="25000"/>
                  </a:schemeClr>
                </a:solidFill>
              </a:rPr>
              <a:t>High</a:t>
            </a:r>
          </a:p>
        </p:txBody>
      </p:sp>
      <p:sp>
        <p:nvSpPr>
          <p:cNvPr id="16" name="TextBox 15">
            <a:extLst>
              <a:ext uri="{FF2B5EF4-FFF2-40B4-BE49-F238E27FC236}">
                <a16:creationId xmlns:a16="http://schemas.microsoft.com/office/drawing/2014/main" id="{75D70B9F-DE3E-1F7E-5D7B-1B00AC4154DA}"/>
              </a:ext>
            </a:extLst>
          </p:cNvPr>
          <p:cNvSpPr txBox="1"/>
          <p:nvPr/>
        </p:nvSpPr>
        <p:spPr>
          <a:xfrm>
            <a:off x="7292654" y="76547"/>
            <a:ext cx="585417" cy="230832"/>
          </a:xfrm>
          <a:prstGeom prst="rect">
            <a:avLst/>
          </a:prstGeom>
          <a:noFill/>
        </p:spPr>
        <p:txBody>
          <a:bodyPr wrap="none" rtlCol="0">
            <a:spAutoFit/>
          </a:bodyPr>
          <a:lstStyle/>
          <a:p>
            <a:r>
              <a:rPr lang="en-US" sz="900">
                <a:solidFill>
                  <a:schemeClr val="tx1">
                    <a:lumMod val="75000"/>
                    <a:lumOff val="25000"/>
                  </a:schemeClr>
                </a:solidFill>
              </a:rPr>
              <a:t>Medium</a:t>
            </a:r>
          </a:p>
        </p:txBody>
      </p:sp>
      <p:sp>
        <p:nvSpPr>
          <p:cNvPr id="20" name="TextBox 19">
            <a:extLst>
              <a:ext uri="{FF2B5EF4-FFF2-40B4-BE49-F238E27FC236}">
                <a16:creationId xmlns:a16="http://schemas.microsoft.com/office/drawing/2014/main" id="{665202F3-C3CE-2B33-8B0F-D125A5E6C1F9}"/>
              </a:ext>
            </a:extLst>
          </p:cNvPr>
          <p:cNvSpPr txBox="1"/>
          <p:nvPr/>
        </p:nvSpPr>
        <p:spPr>
          <a:xfrm>
            <a:off x="8036944" y="76547"/>
            <a:ext cx="391454" cy="230832"/>
          </a:xfrm>
          <a:prstGeom prst="rect">
            <a:avLst/>
          </a:prstGeom>
          <a:noFill/>
        </p:spPr>
        <p:txBody>
          <a:bodyPr wrap="none" rtlCol="0">
            <a:spAutoFit/>
          </a:bodyPr>
          <a:lstStyle/>
          <a:p>
            <a:r>
              <a:rPr lang="en-US" sz="900">
                <a:solidFill>
                  <a:schemeClr val="tx1">
                    <a:lumMod val="75000"/>
                    <a:lumOff val="25000"/>
                  </a:schemeClr>
                </a:solidFill>
              </a:rPr>
              <a:t>Low</a:t>
            </a:r>
          </a:p>
        </p:txBody>
      </p:sp>
      <p:sp>
        <p:nvSpPr>
          <p:cNvPr id="31" name="Rectangle 30">
            <a:extLst>
              <a:ext uri="{FF2B5EF4-FFF2-40B4-BE49-F238E27FC236}">
                <a16:creationId xmlns:a16="http://schemas.microsoft.com/office/drawing/2014/main" id="{E66B87D0-9804-F79B-A3AB-78FAA7873663}"/>
              </a:ext>
            </a:extLst>
          </p:cNvPr>
          <p:cNvSpPr/>
          <p:nvPr/>
        </p:nvSpPr>
        <p:spPr>
          <a:xfrm>
            <a:off x="6500692" y="122651"/>
            <a:ext cx="215813" cy="136578"/>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Rectangle 31">
            <a:extLst>
              <a:ext uri="{FF2B5EF4-FFF2-40B4-BE49-F238E27FC236}">
                <a16:creationId xmlns:a16="http://schemas.microsoft.com/office/drawing/2014/main" id="{0F631543-D007-4ECE-2F3B-6D629E66CD7A}"/>
              </a:ext>
            </a:extLst>
          </p:cNvPr>
          <p:cNvSpPr/>
          <p:nvPr/>
        </p:nvSpPr>
        <p:spPr>
          <a:xfrm>
            <a:off x="7112751" y="122651"/>
            <a:ext cx="215813" cy="13657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4" name="Rectangle 33">
            <a:extLst>
              <a:ext uri="{FF2B5EF4-FFF2-40B4-BE49-F238E27FC236}">
                <a16:creationId xmlns:a16="http://schemas.microsoft.com/office/drawing/2014/main" id="{1DC89D0A-1E78-03D4-7737-3815A7AA93AD}"/>
              </a:ext>
            </a:extLst>
          </p:cNvPr>
          <p:cNvSpPr/>
          <p:nvPr/>
        </p:nvSpPr>
        <p:spPr>
          <a:xfrm>
            <a:off x="7857042" y="122651"/>
            <a:ext cx="215813" cy="13657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5" name="TextBox 34">
            <a:extLst>
              <a:ext uri="{FF2B5EF4-FFF2-40B4-BE49-F238E27FC236}">
                <a16:creationId xmlns:a16="http://schemas.microsoft.com/office/drawing/2014/main" id="{F8F9011F-E9BA-A2F8-29EC-395338CB4A08}"/>
              </a:ext>
            </a:extLst>
          </p:cNvPr>
          <p:cNvSpPr txBox="1"/>
          <p:nvPr/>
        </p:nvSpPr>
        <p:spPr>
          <a:xfrm>
            <a:off x="8588912" y="76547"/>
            <a:ext cx="585417" cy="230832"/>
          </a:xfrm>
          <a:prstGeom prst="rect">
            <a:avLst/>
          </a:prstGeom>
          <a:noFill/>
        </p:spPr>
        <p:txBody>
          <a:bodyPr wrap="none" rtlCol="0">
            <a:spAutoFit/>
          </a:bodyPr>
          <a:lstStyle/>
          <a:p>
            <a:r>
              <a:rPr lang="en-US" sz="900">
                <a:solidFill>
                  <a:schemeClr val="tx1">
                    <a:lumMod val="75000"/>
                    <a:lumOff val="25000"/>
                  </a:schemeClr>
                </a:solidFill>
              </a:rPr>
              <a:t>Exclude</a:t>
            </a:r>
          </a:p>
        </p:txBody>
      </p:sp>
      <p:sp>
        <p:nvSpPr>
          <p:cNvPr id="36" name="Rectangle 35">
            <a:extLst>
              <a:ext uri="{FF2B5EF4-FFF2-40B4-BE49-F238E27FC236}">
                <a16:creationId xmlns:a16="http://schemas.microsoft.com/office/drawing/2014/main" id="{A9D1EA3F-A03C-FC30-87F7-C37A5BFA07C3}"/>
              </a:ext>
            </a:extLst>
          </p:cNvPr>
          <p:cNvSpPr/>
          <p:nvPr/>
        </p:nvSpPr>
        <p:spPr>
          <a:xfrm>
            <a:off x="8409010" y="122651"/>
            <a:ext cx="215813" cy="136578"/>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Tree>
    <p:extLst>
      <p:ext uri="{BB962C8B-B14F-4D97-AF65-F5344CB8AC3E}">
        <p14:creationId xmlns:p14="http://schemas.microsoft.com/office/powerpoint/2010/main" val="3492242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6CB0-3AA6-CA8B-E35A-E3D4AEA55F7D}"/>
              </a:ext>
            </a:extLst>
          </p:cNvPr>
          <p:cNvSpPr>
            <a:spLocks noGrp="1"/>
          </p:cNvSpPr>
          <p:nvPr>
            <p:ph type="title"/>
          </p:nvPr>
        </p:nvSpPr>
        <p:spPr>
          <a:xfrm>
            <a:off x="202348" y="111420"/>
            <a:ext cx="6284430" cy="595513"/>
          </a:xfrm>
        </p:spPr>
        <p:txBody>
          <a:bodyPr>
            <a:normAutofit/>
          </a:bodyPr>
          <a:lstStyle/>
          <a:p>
            <a:r>
              <a:rPr lang="en-US" sz="2000"/>
              <a:t>Survey results: T&amp;TA</a:t>
            </a:r>
          </a:p>
        </p:txBody>
      </p:sp>
      <p:sp>
        <p:nvSpPr>
          <p:cNvPr id="3" name="Slide Number Placeholder 2">
            <a:extLst>
              <a:ext uri="{FF2B5EF4-FFF2-40B4-BE49-F238E27FC236}">
                <a16:creationId xmlns:a16="http://schemas.microsoft.com/office/drawing/2014/main" id="{B97FC2AC-2336-C6A3-AC14-84C766D5F88C}"/>
              </a:ext>
            </a:extLst>
          </p:cNvPr>
          <p:cNvSpPr>
            <a:spLocks noGrp="1"/>
          </p:cNvSpPr>
          <p:nvPr>
            <p:ph type="sldNum" sz="quarter" idx="12"/>
          </p:nvPr>
        </p:nvSpPr>
        <p:spPr>
          <a:xfrm>
            <a:off x="8541248" y="4822565"/>
            <a:ext cx="512504" cy="273844"/>
          </a:xfrm>
        </p:spPr>
        <p:txBody>
          <a:bodyPr/>
          <a:lstStyle/>
          <a:p>
            <a:pPr marL="0" lvl="0" indent="0" algn="r" rtl="0">
              <a:spcBef>
                <a:spcPts val="0"/>
              </a:spcBef>
              <a:spcAft>
                <a:spcPts val="0"/>
              </a:spcAft>
              <a:buNone/>
            </a:pPr>
            <a:fld id="{00000000-1234-1234-1234-123412341234}" type="slidenum">
              <a:rPr lang="en" smtClean="0">
                <a:solidFill>
                  <a:schemeClr val="tx1">
                    <a:lumMod val="75000"/>
                    <a:lumOff val="25000"/>
                  </a:schemeClr>
                </a:solidFill>
              </a:rPr>
              <a:t>24</a:t>
            </a:fld>
            <a:endParaRPr lang="en">
              <a:solidFill>
                <a:schemeClr val="tx1">
                  <a:lumMod val="75000"/>
                  <a:lumOff val="25000"/>
                </a:schemeClr>
              </a:solidFill>
            </a:endParaRPr>
          </a:p>
        </p:txBody>
      </p:sp>
      <p:graphicFrame>
        <p:nvGraphicFramePr>
          <p:cNvPr id="45" name="Chart 44">
            <a:extLst>
              <a:ext uri="{FF2B5EF4-FFF2-40B4-BE49-F238E27FC236}">
                <a16:creationId xmlns:a16="http://schemas.microsoft.com/office/drawing/2014/main" id="{FB794E13-50A2-11B3-3CF1-7E139CD9C7DD}"/>
              </a:ext>
            </a:extLst>
          </p:cNvPr>
          <p:cNvGraphicFramePr/>
          <p:nvPr/>
        </p:nvGraphicFramePr>
        <p:xfrm>
          <a:off x="202348" y="842175"/>
          <a:ext cx="7773124"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1" name="TextBox 50">
            <a:extLst>
              <a:ext uri="{FF2B5EF4-FFF2-40B4-BE49-F238E27FC236}">
                <a16:creationId xmlns:a16="http://schemas.microsoft.com/office/drawing/2014/main" id="{7504768A-C974-3467-A7DB-5828CB6CA4DD}"/>
              </a:ext>
            </a:extLst>
          </p:cNvPr>
          <p:cNvSpPr txBox="1"/>
          <p:nvPr/>
        </p:nvSpPr>
        <p:spPr>
          <a:xfrm>
            <a:off x="7741588" y="1003670"/>
            <a:ext cx="700633" cy="276999"/>
          </a:xfrm>
          <a:prstGeom prst="rect">
            <a:avLst/>
          </a:prstGeom>
          <a:noFill/>
        </p:spPr>
        <p:txBody>
          <a:bodyPr wrap="square" rtlCol="0">
            <a:spAutoFit/>
          </a:bodyPr>
          <a:lstStyle/>
          <a:p>
            <a:r>
              <a:rPr lang="en-US" sz="1200">
                <a:solidFill>
                  <a:schemeClr val="tx1">
                    <a:lumMod val="75000"/>
                    <a:lumOff val="25000"/>
                  </a:schemeClr>
                </a:solidFill>
              </a:rPr>
              <a:t>58%</a:t>
            </a:r>
          </a:p>
        </p:txBody>
      </p:sp>
      <p:sp>
        <p:nvSpPr>
          <p:cNvPr id="52" name="TextBox 51">
            <a:extLst>
              <a:ext uri="{FF2B5EF4-FFF2-40B4-BE49-F238E27FC236}">
                <a16:creationId xmlns:a16="http://schemas.microsoft.com/office/drawing/2014/main" id="{436C8B02-BD42-4666-5D04-2D1047DED489}"/>
              </a:ext>
            </a:extLst>
          </p:cNvPr>
          <p:cNvSpPr txBox="1"/>
          <p:nvPr/>
        </p:nvSpPr>
        <p:spPr>
          <a:xfrm>
            <a:off x="7741588" y="1623126"/>
            <a:ext cx="700633" cy="276999"/>
          </a:xfrm>
          <a:prstGeom prst="rect">
            <a:avLst/>
          </a:prstGeom>
          <a:noFill/>
        </p:spPr>
        <p:txBody>
          <a:bodyPr wrap="square" rtlCol="0">
            <a:spAutoFit/>
          </a:bodyPr>
          <a:lstStyle/>
          <a:p>
            <a:r>
              <a:rPr lang="en-US" sz="1200">
                <a:solidFill>
                  <a:schemeClr val="tx1">
                    <a:lumMod val="75000"/>
                    <a:lumOff val="25000"/>
                  </a:schemeClr>
                </a:solidFill>
              </a:rPr>
              <a:t>54%</a:t>
            </a:r>
          </a:p>
        </p:txBody>
      </p:sp>
      <p:sp>
        <p:nvSpPr>
          <p:cNvPr id="53" name="TextBox 52">
            <a:extLst>
              <a:ext uri="{FF2B5EF4-FFF2-40B4-BE49-F238E27FC236}">
                <a16:creationId xmlns:a16="http://schemas.microsoft.com/office/drawing/2014/main" id="{B06D4334-04CE-FB0C-1D5E-94E3F906885E}"/>
              </a:ext>
            </a:extLst>
          </p:cNvPr>
          <p:cNvSpPr txBox="1"/>
          <p:nvPr/>
        </p:nvSpPr>
        <p:spPr>
          <a:xfrm>
            <a:off x="7741588" y="2242582"/>
            <a:ext cx="700633" cy="276999"/>
          </a:xfrm>
          <a:prstGeom prst="rect">
            <a:avLst/>
          </a:prstGeom>
          <a:noFill/>
        </p:spPr>
        <p:txBody>
          <a:bodyPr wrap="square" rtlCol="0">
            <a:spAutoFit/>
          </a:bodyPr>
          <a:lstStyle/>
          <a:p>
            <a:r>
              <a:rPr lang="en-US" sz="1200">
                <a:solidFill>
                  <a:schemeClr val="tx1">
                    <a:lumMod val="75000"/>
                    <a:lumOff val="25000"/>
                  </a:schemeClr>
                </a:solidFill>
              </a:rPr>
              <a:t>50%</a:t>
            </a:r>
          </a:p>
        </p:txBody>
      </p:sp>
      <p:sp>
        <p:nvSpPr>
          <p:cNvPr id="54" name="TextBox 53">
            <a:extLst>
              <a:ext uri="{FF2B5EF4-FFF2-40B4-BE49-F238E27FC236}">
                <a16:creationId xmlns:a16="http://schemas.microsoft.com/office/drawing/2014/main" id="{1E82F1D7-6AA9-F6F9-F7EB-F64850DB7C22}"/>
              </a:ext>
            </a:extLst>
          </p:cNvPr>
          <p:cNvSpPr txBox="1"/>
          <p:nvPr/>
        </p:nvSpPr>
        <p:spPr>
          <a:xfrm>
            <a:off x="7741588" y="2862038"/>
            <a:ext cx="700633" cy="276999"/>
          </a:xfrm>
          <a:prstGeom prst="rect">
            <a:avLst/>
          </a:prstGeom>
          <a:noFill/>
        </p:spPr>
        <p:txBody>
          <a:bodyPr wrap="square" rtlCol="0">
            <a:spAutoFit/>
          </a:bodyPr>
          <a:lstStyle/>
          <a:p>
            <a:r>
              <a:rPr lang="en-US" sz="1200">
                <a:solidFill>
                  <a:schemeClr val="tx1">
                    <a:lumMod val="75000"/>
                    <a:lumOff val="25000"/>
                  </a:schemeClr>
                </a:solidFill>
              </a:rPr>
              <a:t>46%</a:t>
            </a:r>
          </a:p>
        </p:txBody>
      </p:sp>
      <p:sp>
        <p:nvSpPr>
          <p:cNvPr id="55" name="TextBox 54">
            <a:extLst>
              <a:ext uri="{FF2B5EF4-FFF2-40B4-BE49-F238E27FC236}">
                <a16:creationId xmlns:a16="http://schemas.microsoft.com/office/drawing/2014/main" id="{0D4FC539-D49F-8AE1-ED00-6350323B9BDD}"/>
              </a:ext>
            </a:extLst>
          </p:cNvPr>
          <p:cNvSpPr txBox="1"/>
          <p:nvPr/>
        </p:nvSpPr>
        <p:spPr>
          <a:xfrm>
            <a:off x="7741588" y="3481494"/>
            <a:ext cx="700633" cy="276999"/>
          </a:xfrm>
          <a:prstGeom prst="rect">
            <a:avLst/>
          </a:prstGeom>
          <a:noFill/>
        </p:spPr>
        <p:txBody>
          <a:bodyPr wrap="square" rtlCol="0">
            <a:spAutoFit/>
          </a:bodyPr>
          <a:lstStyle/>
          <a:p>
            <a:r>
              <a:rPr lang="en-US" sz="1200">
                <a:solidFill>
                  <a:schemeClr val="tx1">
                    <a:lumMod val="75000"/>
                    <a:lumOff val="25000"/>
                  </a:schemeClr>
                </a:solidFill>
              </a:rPr>
              <a:t>45%</a:t>
            </a:r>
          </a:p>
        </p:txBody>
      </p:sp>
      <p:sp>
        <p:nvSpPr>
          <p:cNvPr id="56" name="TextBox 55">
            <a:extLst>
              <a:ext uri="{FF2B5EF4-FFF2-40B4-BE49-F238E27FC236}">
                <a16:creationId xmlns:a16="http://schemas.microsoft.com/office/drawing/2014/main" id="{8E907A40-01A0-9901-EBF9-E5AA17DD4737}"/>
              </a:ext>
            </a:extLst>
          </p:cNvPr>
          <p:cNvSpPr txBox="1"/>
          <p:nvPr/>
        </p:nvSpPr>
        <p:spPr>
          <a:xfrm>
            <a:off x="7741588" y="4100950"/>
            <a:ext cx="700633" cy="276999"/>
          </a:xfrm>
          <a:prstGeom prst="rect">
            <a:avLst/>
          </a:prstGeom>
          <a:noFill/>
        </p:spPr>
        <p:txBody>
          <a:bodyPr wrap="square" rtlCol="0">
            <a:spAutoFit/>
          </a:bodyPr>
          <a:lstStyle/>
          <a:p>
            <a:r>
              <a:rPr lang="en-US" sz="1200">
                <a:solidFill>
                  <a:schemeClr val="tx1">
                    <a:lumMod val="75000"/>
                    <a:lumOff val="25000"/>
                  </a:schemeClr>
                </a:solidFill>
              </a:rPr>
              <a:t>29%</a:t>
            </a:r>
          </a:p>
        </p:txBody>
      </p:sp>
      <p:sp>
        <p:nvSpPr>
          <p:cNvPr id="9" name="TextBox 8">
            <a:extLst>
              <a:ext uri="{FF2B5EF4-FFF2-40B4-BE49-F238E27FC236}">
                <a16:creationId xmlns:a16="http://schemas.microsoft.com/office/drawing/2014/main" id="{0A5BFD92-C4D9-B341-C585-FC13282BD4C4}"/>
              </a:ext>
            </a:extLst>
          </p:cNvPr>
          <p:cNvSpPr txBox="1"/>
          <p:nvPr/>
        </p:nvSpPr>
        <p:spPr>
          <a:xfrm>
            <a:off x="461043" y="568433"/>
            <a:ext cx="2730427" cy="276999"/>
          </a:xfrm>
          <a:prstGeom prst="rect">
            <a:avLst/>
          </a:prstGeom>
          <a:noFill/>
        </p:spPr>
        <p:txBody>
          <a:bodyPr wrap="none" rtlCol="0">
            <a:spAutoFit/>
          </a:bodyPr>
          <a:lstStyle/>
          <a:p>
            <a:r>
              <a:rPr lang="en-US" sz="1200">
                <a:solidFill>
                  <a:schemeClr val="accent2"/>
                </a:solidFill>
              </a:rPr>
              <a:t>Recommendations from Stakeholders</a:t>
            </a:r>
          </a:p>
        </p:txBody>
      </p:sp>
      <p:sp>
        <p:nvSpPr>
          <p:cNvPr id="10" name="TextBox 9">
            <a:extLst>
              <a:ext uri="{FF2B5EF4-FFF2-40B4-BE49-F238E27FC236}">
                <a16:creationId xmlns:a16="http://schemas.microsoft.com/office/drawing/2014/main" id="{B59A22FF-1956-90B3-9282-5211F550CA09}"/>
              </a:ext>
            </a:extLst>
          </p:cNvPr>
          <p:cNvSpPr txBox="1"/>
          <p:nvPr/>
        </p:nvSpPr>
        <p:spPr>
          <a:xfrm>
            <a:off x="4479414" y="568433"/>
            <a:ext cx="2245896" cy="276999"/>
          </a:xfrm>
          <a:prstGeom prst="rect">
            <a:avLst/>
          </a:prstGeom>
          <a:noFill/>
        </p:spPr>
        <p:txBody>
          <a:bodyPr wrap="square" rtlCol="0">
            <a:spAutoFit/>
          </a:bodyPr>
          <a:lstStyle/>
          <a:p>
            <a:r>
              <a:rPr lang="en-US" sz="1200">
                <a:solidFill>
                  <a:schemeClr val="accent2"/>
                </a:solidFill>
              </a:rPr>
              <a:t>Ranking (41 responses)*</a:t>
            </a:r>
          </a:p>
        </p:txBody>
      </p:sp>
      <p:cxnSp>
        <p:nvCxnSpPr>
          <p:cNvPr id="11" name="Straight Connector 10">
            <a:extLst>
              <a:ext uri="{FF2B5EF4-FFF2-40B4-BE49-F238E27FC236}">
                <a16:creationId xmlns:a16="http://schemas.microsoft.com/office/drawing/2014/main" id="{AFE0A242-EBAE-5CB9-1A96-8D9E69D22CB1}"/>
              </a:ext>
            </a:extLst>
          </p:cNvPr>
          <p:cNvCxnSpPr>
            <a:cxnSpLocks/>
          </p:cNvCxnSpPr>
          <p:nvPr/>
        </p:nvCxnSpPr>
        <p:spPr>
          <a:xfrm>
            <a:off x="4564317" y="868296"/>
            <a:ext cx="365873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D6A81A8-9F33-53C3-9777-E9A2725BFFE7}"/>
              </a:ext>
            </a:extLst>
          </p:cNvPr>
          <p:cNvSpPr txBox="1"/>
          <p:nvPr/>
        </p:nvSpPr>
        <p:spPr>
          <a:xfrm>
            <a:off x="7603276" y="562661"/>
            <a:ext cx="700633" cy="276999"/>
          </a:xfrm>
          <a:prstGeom prst="rect">
            <a:avLst/>
          </a:prstGeom>
          <a:noFill/>
        </p:spPr>
        <p:txBody>
          <a:bodyPr wrap="square" rtlCol="0">
            <a:spAutoFit/>
          </a:bodyPr>
          <a:lstStyle/>
          <a:p>
            <a:r>
              <a:rPr lang="en-US" sz="1200">
                <a:solidFill>
                  <a:schemeClr val="accent2"/>
                </a:solidFill>
              </a:rPr>
              <a:t>% High</a:t>
            </a:r>
          </a:p>
        </p:txBody>
      </p:sp>
      <p:cxnSp>
        <p:nvCxnSpPr>
          <p:cNvPr id="13" name="Straight Connector 12">
            <a:extLst>
              <a:ext uri="{FF2B5EF4-FFF2-40B4-BE49-F238E27FC236}">
                <a16:creationId xmlns:a16="http://schemas.microsoft.com/office/drawing/2014/main" id="{A215AE1D-7A5F-9627-7968-EF63C530F9AE}"/>
              </a:ext>
            </a:extLst>
          </p:cNvPr>
          <p:cNvCxnSpPr>
            <a:cxnSpLocks/>
          </p:cNvCxnSpPr>
          <p:nvPr/>
        </p:nvCxnSpPr>
        <p:spPr>
          <a:xfrm>
            <a:off x="545567" y="868296"/>
            <a:ext cx="387275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C0C7CE5-5D12-CBD8-D20F-91B55F954871}"/>
              </a:ext>
            </a:extLst>
          </p:cNvPr>
          <p:cNvSpPr txBox="1"/>
          <p:nvPr/>
        </p:nvSpPr>
        <p:spPr>
          <a:xfrm>
            <a:off x="6680595" y="76547"/>
            <a:ext cx="413896" cy="230832"/>
          </a:xfrm>
          <a:prstGeom prst="rect">
            <a:avLst/>
          </a:prstGeom>
          <a:noFill/>
        </p:spPr>
        <p:txBody>
          <a:bodyPr wrap="none" rtlCol="0">
            <a:spAutoFit/>
          </a:bodyPr>
          <a:lstStyle/>
          <a:p>
            <a:r>
              <a:rPr lang="en-US" sz="900">
                <a:solidFill>
                  <a:schemeClr val="tx1">
                    <a:lumMod val="75000"/>
                    <a:lumOff val="25000"/>
                  </a:schemeClr>
                </a:solidFill>
              </a:rPr>
              <a:t>High</a:t>
            </a:r>
          </a:p>
        </p:txBody>
      </p:sp>
      <p:sp>
        <p:nvSpPr>
          <p:cNvPr id="8" name="TextBox 7">
            <a:extLst>
              <a:ext uri="{FF2B5EF4-FFF2-40B4-BE49-F238E27FC236}">
                <a16:creationId xmlns:a16="http://schemas.microsoft.com/office/drawing/2014/main" id="{66309C95-0D37-A1A8-4CDD-88DA890560E5}"/>
              </a:ext>
            </a:extLst>
          </p:cNvPr>
          <p:cNvSpPr txBox="1"/>
          <p:nvPr/>
        </p:nvSpPr>
        <p:spPr>
          <a:xfrm>
            <a:off x="7292654" y="76547"/>
            <a:ext cx="585417" cy="230832"/>
          </a:xfrm>
          <a:prstGeom prst="rect">
            <a:avLst/>
          </a:prstGeom>
          <a:noFill/>
        </p:spPr>
        <p:txBody>
          <a:bodyPr wrap="none" rtlCol="0">
            <a:spAutoFit/>
          </a:bodyPr>
          <a:lstStyle/>
          <a:p>
            <a:r>
              <a:rPr lang="en-US" sz="900">
                <a:solidFill>
                  <a:schemeClr val="tx1">
                    <a:lumMod val="75000"/>
                    <a:lumOff val="25000"/>
                  </a:schemeClr>
                </a:solidFill>
              </a:rPr>
              <a:t>Medium</a:t>
            </a:r>
          </a:p>
        </p:txBody>
      </p:sp>
      <p:sp>
        <p:nvSpPr>
          <p:cNvPr id="15" name="TextBox 14">
            <a:extLst>
              <a:ext uri="{FF2B5EF4-FFF2-40B4-BE49-F238E27FC236}">
                <a16:creationId xmlns:a16="http://schemas.microsoft.com/office/drawing/2014/main" id="{87F2E74E-79F4-0244-238B-4F32A933BD21}"/>
              </a:ext>
            </a:extLst>
          </p:cNvPr>
          <p:cNvSpPr txBox="1"/>
          <p:nvPr/>
        </p:nvSpPr>
        <p:spPr>
          <a:xfrm>
            <a:off x="8036944" y="76547"/>
            <a:ext cx="391454" cy="230832"/>
          </a:xfrm>
          <a:prstGeom prst="rect">
            <a:avLst/>
          </a:prstGeom>
          <a:noFill/>
        </p:spPr>
        <p:txBody>
          <a:bodyPr wrap="none" rtlCol="0">
            <a:spAutoFit/>
          </a:bodyPr>
          <a:lstStyle/>
          <a:p>
            <a:r>
              <a:rPr lang="en-US" sz="900">
                <a:solidFill>
                  <a:schemeClr val="tx1">
                    <a:lumMod val="75000"/>
                    <a:lumOff val="25000"/>
                  </a:schemeClr>
                </a:solidFill>
              </a:rPr>
              <a:t>Low</a:t>
            </a:r>
          </a:p>
        </p:txBody>
      </p:sp>
      <p:sp>
        <p:nvSpPr>
          <p:cNvPr id="16" name="Rectangle 15">
            <a:extLst>
              <a:ext uri="{FF2B5EF4-FFF2-40B4-BE49-F238E27FC236}">
                <a16:creationId xmlns:a16="http://schemas.microsoft.com/office/drawing/2014/main" id="{141CAA91-9FB4-CF7F-397F-03A30C15194E}"/>
              </a:ext>
            </a:extLst>
          </p:cNvPr>
          <p:cNvSpPr/>
          <p:nvPr/>
        </p:nvSpPr>
        <p:spPr>
          <a:xfrm>
            <a:off x="6500692" y="122651"/>
            <a:ext cx="215813" cy="136578"/>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 name="Rectangle 16">
            <a:extLst>
              <a:ext uri="{FF2B5EF4-FFF2-40B4-BE49-F238E27FC236}">
                <a16:creationId xmlns:a16="http://schemas.microsoft.com/office/drawing/2014/main" id="{4B3A87EA-CE36-D63C-C054-5E9C2B8E6E96}"/>
              </a:ext>
            </a:extLst>
          </p:cNvPr>
          <p:cNvSpPr/>
          <p:nvPr/>
        </p:nvSpPr>
        <p:spPr>
          <a:xfrm>
            <a:off x="7112751" y="122651"/>
            <a:ext cx="215813" cy="13657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3FB7CCB1-CD8A-2F73-0642-68D5F696B855}"/>
              </a:ext>
            </a:extLst>
          </p:cNvPr>
          <p:cNvSpPr/>
          <p:nvPr/>
        </p:nvSpPr>
        <p:spPr>
          <a:xfrm>
            <a:off x="7857042" y="122651"/>
            <a:ext cx="215813" cy="13657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TextBox 18">
            <a:extLst>
              <a:ext uri="{FF2B5EF4-FFF2-40B4-BE49-F238E27FC236}">
                <a16:creationId xmlns:a16="http://schemas.microsoft.com/office/drawing/2014/main" id="{60CE6951-29E9-9FFC-EEB0-F8CCF7141AFB}"/>
              </a:ext>
            </a:extLst>
          </p:cNvPr>
          <p:cNvSpPr txBox="1"/>
          <p:nvPr/>
        </p:nvSpPr>
        <p:spPr>
          <a:xfrm>
            <a:off x="8588912" y="76547"/>
            <a:ext cx="585417" cy="230832"/>
          </a:xfrm>
          <a:prstGeom prst="rect">
            <a:avLst/>
          </a:prstGeom>
          <a:noFill/>
        </p:spPr>
        <p:txBody>
          <a:bodyPr wrap="none" rtlCol="0">
            <a:spAutoFit/>
          </a:bodyPr>
          <a:lstStyle/>
          <a:p>
            <a:r>
              <a:rPr lang="en-US" sz="900">
                <a:solidFill>
                  <a:schemeClr val="tx1">
                    <a:lumMod val="75000"/>
                    <a:lumOff val="25000"/>
                  </a:schemeClr>
                </a:solidFill>
              </a:rPr>
              <a:t>Exclude</a:t>
            </a:r>
          </a:p>
        </p:txBody>
      </p:sp>
      <p:sp>
        <p:nvSpPr>
          <p:cNvPr id="20" name="Rectangle 19">
            <a:extLst>
              <a:ext uri="{FF2B5EF4-FFF2-40B4-BE49-F238E27FC236}">
                <a16:creationId xmlns:a16="http://schemas.microsoft.com/office/drawing/2014/main" id="{1280FAF5-C963-1F7A-F8E1-8F6F17A24290}"/>
              </a:ext>
            </a:extLst>
          </p:cNvPr>
          <p:cNvSpPr/>
          <p:nvPr/>
        </p:nvSpPr>
        <p:spPr>
          <a:xfrm>
            <a:off x="8409010" y="122651"/>
            <a:ext cx="215813" cy="136578"/>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TextBox 3">
            <a:extLst>
              <a:ext uri="{FF2B5EF4-FFF2-40B4-BE49-F238E27FC236}">
                <a16:creationId xmlns:a16="http://schemas.microsoft.com/office/drawing/2014/main" id="{CA028BBA-40F2-9AB2-440C-C58864416F51}"/>
              </a:ext>
            </a:extLst>
          </p:cNvPr>
          <p:cNvSpPr txBox="1"/>
          <p:nvPr/>
        </p:nvSpPr>
        <p:spPr>
          <a:xfrm>
            <a:off x="202348" y="4894556"/>
            <a:ext cx="5480988" cy="215444"/>
          </a:xfrm>
          <a:prstGeom prst="rect">
            <a:avLst/>
          </a:prstGeom>
          <a:noFill/>
        </p:spPr>
        <p:txBody>
          <a:bodyPr wrap="none" rtlCol="0">
            <a:spAutoFit/>
          </a:bodyPr>
          <a:lstStyle/>
          <a:p>
            <a:r>
              <a:rPr lang="en-US" sz="800">
                <a:solidFill>
                  <a:schemeClr val="tx1">
                    <a:lumMod val="75000"/>
                    <a:lumOff val="25000"/>
                  </a:schemeClr>
                </a:solidFill>
              </a:rPr>
              <a:t>*Survey results as of 8.21.23. 41 total responses; 11 are I&amp;A committee members. Rows exclude “Defer” responses.</a:t>
            </a:r>
          </a:p>
        </p:txBody>
      </p:sp>
    </p:spTree>
    <p:extLst>
      <p:ext uri="{BB962C8B-B14F-4D97-AF65-F5344CB8AC3E}">
        <p14:creationId xmlns:p14="http://schemas.microsoft.com/office/powerpoint/2010/main" val="2189865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6CB0-3AA6-CA8B-E35A-E3D4AEA55F7D}"/>
              </a:ext>
            </a:extLst>
          </p:cNvPr>
          <p:cNvSpPr>
            <a:spLocks noGrp="1"/>
          </p:cNvSpPr>
          <p:nvPr>
            <p:ph type="title"/>
          </p:nvPr>
        </p:nvSpPr>
        <p:spPr>
          <a:xfrm>
            <a:off x="202348" y="111420"/>
            <a:ext cx="6284430" cy="595513"/>
          </a:xfrm>
        </p:spPr>
        <p:txBody>
          <a:bodyPr>
            <a:normAutofit/>
          </a:bodyPr>
          <a:lstStyle/>
          <a:p>
            <a:r>
              <a:rPr lang="en-US" sz="2000"/>
              <a:t>Survey results: Community Development</a:t>
            </a:r>
          </a:p>
        </p:txBody>
      </p:sp>
      <p:sp>
        <p:nvSpPr>
          <p:cNvPr id="3" name="Slide Number Placeholder 2">
            <a:extLst>
              <a:ext uri="{FF2B5EF4-FFF2-40B4-BE49-F238E27FC236}">
                <a16:creationId xmlns:a16="http://schemas.microsoft.com/office/drawing/2014/main" id="{B97FC2AC-2336-C6A3-AC14-84C766D5F88C}"/>
              </a:ext>
            </a:extLst>
          </p:cNvPr>
          <p:cNvSpPr>
            <a:spLocks noGrp="1"/>
          </p:cNvSpPr>
          <p:nvPr>
            <p:ph type="sldNum" sz="quarter" idx="12"/>
          </p:nvPr>
        </p:nvSpPr>
        <p:spPr>
          <a:xfrm>
            <a:off x="8541248" y="4822565"/>
            <a:ext cx="512504" cy="273844"/>
          </a:xfrm>
        </p:spPr>
        <p:txBody>
          <a:bodyPr/>
          <a:lstStyle/>
          <a:p>
            <a:pPr marL="0" lvl="0" indent="0" algn="r" rtl="0">
              <a:spcBef>
                <a:spcPts val="0"/>
              </a:spcBef>
              <a:spcAft>
                <a:spcPts val="0"/>
              </a:spcAft>
              <a:buNone/>
            </a:pPr>
            <a:fld id="{00000000-1234-1234-1234-123412341234}" type="slidenum">
              <a:rPr lang="en" smtClean="0">
                <a:solidFill>
                  <a:schemeClr val="tx1">
                    <a:lumMod val="75000"/>
                    <a:lumOff val="25000"/>
                  </a:schemeClr>
                </a:solidFill>
              </a:rPr>
              <a:t>25</a:t>
            </a:fld>
            <a:endParaRPr lang="en">
              <a:solidFill>
                <a:schemeClr val="tx1">
                  <a:lumMod val="75000"/>
                  <a:lumOff val="25000"/>
                </a:schemeClr>
              </a:solidFill>
            </a:endParaRPr>
          </a:p>
        </p:txBody>
      </p:sp>
      <p:sp>
        <p:nvSpPr>
          <p:cNvPr id="6" name="TextBox 5">
            <a:extLst>
              <a:ext uri="{FF2B5EF4-FFF2-40B4-BE49-F238E27FC236}">
                <a16:creationId xmlns:a16="http://schemas.microsoft.com/office/drawing/2014/main" id="{6A2F962D-84DE-3A43-29BC-1C50520F1965}"/>
              </a:ext>
            </a:extLst>
          </p:cNvPr>
          <p:cNvSpPr txBox="1"/>
          <p:nvPr/>
        </p:nvSpPr>
        <p:spPr>
          <a:xfrm>
            <a:off x="6680595" y="76547"/>
            <a:ext cx="413896" cy="230832"/>
          </a:xfrm>
          <a:prstGeom prst="rect">
            <a:avLst/>
          </a:prstGeom>
          <a:noFill/>
        </p:spPr>
        <p:txBody>
          <a:bodyPr wrap="none" rtlCol="0">
            <a:spAutoFit/>
          </a:bodyPr>
          <a:lstStyle/>
          <a:p>
            <a:r>
              <a:rPr lang="en-US" sz="900">
                <a:solidFill>
                  <a:schemeClr val="tx1">
                    <a:lumMod val="75000"/>
                    <a:lumOff val="25000"/>
                  </a:schemeClr>
                </a:solidFill>
              </a:rPr>
              <a:t>High</a:t>
            </a:r>
          </a:p>
        </p:txBody>
      </p:sp>
      <p:sp>
        <p:nvSpPr>
          <p:cNvPr id="7" name="TextBox 6">
            <a:extLst>
              <a:ext uri="{FF2B5EF4-FFF2-40B4-BE49-F238E27FC236}">
                <a16:creationId xmlns:a16="http://schemas.microsoft.com/office/drawing/2014/main" id="{E6266E3B-EC73-5FE9-6D3B-92A68ACD815F}"/>
              </a:ext>
            </a:extLst>
          </p:cNvPr>
          <p:cNvSpPr txBox="1"/>
          <p:nvPr/>
        </p:nvSpPr>
        <p:spPr>
          <a:xfrm>
            <a:off x="7292654" y="76547"/>
            <a:ext cx="585417" cy="230832"/>
          </a:xfrm>
          <a:prstGeom prst="rect">
            <a:avLst/>
          </a:prstGeom>
          <a:noFill/>
        </p:spPr>
        <p:txBody>
          <a:bodyPr wrap="none" rtlCol="0">
            <a:spAutoFit/>
          </a:bodyPr>
          <a:lstStyle/>
          <a:p>
            <a:r>
              <a:rPr lang="en-US" sz="900">
                <a:solidFill>
                  <a:schemeClr val="tx1">
                    <a:lumMod val="75000"/>
                    <a:lumOff val="25000"/>
                  </a:schemeClr>
                </a:solidFill>
              </a:rPr>
              <a:t>Medium</a:t>
            </a:r>
          </a:p>
        </p:txBody>
      </p:sp>
      <p:sp>
        <p:nvSpPr>
          <p:cNvPr id="14" name="TextBox 13">
            <a:extLst>
              <a:ext uri="{FF2B5EF4-FFF2-40B4-BE49-F238E27FC236}">
                <a16:creationId xmlns:a16="http://schemas.microsoft.com/office/drawing/2014/main" id="{F2357E78-E8EC-AC47-D8C3-C67F7996B4F3}"/>
              </a:ext>
            </a:extLst>
          </p:cNvPr>
          <p:cNvSpPr txBox="1"/>
          <p:nvPr/>
        </p:nvSpPr>
        <p:spPr>
          <a:xfrm>
            <a:off x="8036944" y="76547"/>
            <a:ext cx="391454" cy="230832"/>
          </a:xfrm>
          <a:prstGeom prst="rect">
            <a:avLst/>
          </a:prstGeom>
          <a:noFill/>
        </p:spPr>
        <p:txBody>
          <a:bodyPr wrap="none" rtlCol="0">
            <a:spAutoFit/>
          </a:bodyPr>
          <a:lstStyle/>
          <a:p>
            <a:r>
              <a:rPr lang="en-US" sz="900">
                <a:solidFill>
                  <a:schemeClr val="tx1">
                    <a:lumMod val="75000"/>
                    <a:lumOff val="25000"/>
                  </a:schemeClr>
                </a:solidFill>
              </a:rPr>
              <a:t>Low</a:t>
            </a:r>
          </a:p>
        </p:txBody>
      </p:sp>
      <p:sp>
        <p:nvSpPr>
          <p:cNvPr id="15" name="Rectangle 14">
            <a:extLst>
              <a:ext uri="{FF2B5EF4-FFF2-40B4-BE49-F238E27FC236}">
                <a16:creationId xmlns:a16="http://schemas.microsoft.com/office/drawing/2014/main" id="{83C742D8-71C8-8FEC-B925-068779EAFB3A}"/>
              </a:ext>
            </a:extLst>
          </p:cNvPr>
          <p:cNvSpPr/>
          <p:nvPr/>
        </p:nvSpPr>
        <p:spPr>
          <a:xfrm>
            <a:off x="6500692" y="122651"/>
            <a:ext cx="215813" cy="136578"/>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9" name="Rectangle 18">
            <a:extLst>
              <a:ext uri="{FF2B5EF4-FFF2-40B4-BE49-F238E27FC236}">
                <a16:creationId xmlns:a16="http://schemas.microsoft.com/office/drawing/2014/main" id="{942A195D-B8FD-BF2D-CE2A-30A1ED2F4D6C}"/>
              </a:ext>
            </a:extLst>
          </p:cNvPr>
          <p:cNvSpPr/>
          <p:nvPr/>
        </p:nvSpPr>
        <p:spPr>
          <a:xfrm>
            <a:off x="7112751" y="122651"/>
            <a:ext cx="215813" cy="13657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 name="Rectangle 21">
            <a:extLst>
              <a:ext uri="{FF2B5EF4-FFF2-40B4-BE49-F238E27FC236}">
                <a16:creationId xmlns:a16="http://schemas.microsoft.com/office/drawing/2014/main" id="{A3E6AC0A-F39B-95AE-AA4B-D8B7915C737B}"/>
              </a:ext>
            </a:extLst>
          </p:cNvPr>
          <p:cNvSpPr/>
          <p:nvPr/>
        </p:nvSpPr>
        <p:spPr>
          <a:xfrm>
            <a:off x="7857042" y="122651"/>
            <a:ext cx="215813" cy="13657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 name="TextBox 22">
            <a:extLst>
              <a:ext uri="{FF2B5EF4-FFF2-40B4-BE49-F238E27FC236}">
                <a16:creationId xmlns:a16="http://schemas.microsoft.com/office/drawing/2014/main" id="{700F3A07-7B13-2373-2172-462268A59DC3}"/>
              </a:ext>
            </a:extLst>
          </p:cNvPr>
          <p:cNvSpPr txBox="1"/>
          <p:nvPr/>
        </p:nvSpPr>
        <p:spPr>
          <a:xfrm>
            <a:off x="8588912" y="76547"/>
            <a:ext cx="585417" cy="230832"/>
          </a:xfrm>
          <a:prstGeom prst="rect">
            <a:avLst/>
          </a:prstGeom>
          <a:noFill/>
        </p:spPr>
        <p:txBody>
          <a:bodyPr wrap="none" rtlCol="0">
            <a:spAutoFit/>
          </a:bodyPr>
          <a:lstStyle/>
          <a:p>
            <a:r>
              <a:rPr lang="en-US" sz="900">
                <a:solidFill>
                  <a:schemeClr val="tx1">
                    <a:lumMod val="75000"/>
                    <a:lumOff val="25000"/>
                  </a:schemeClr>
                </a:solidFill>
              </a:rPr>
              <a:t>Exclude</a:t>
            </a:r>
          </a:p>
        </p:txBody>
      </p:sp>
      <p:sp>
        <p:nvSpPr>
          <p:cNvPr id="24" name="Rectangle 23">
            <a:extLst>
              <a:ext uri="{FF2B5EF4-FFF2-40B4-BE49-F238E27FC236}">
                <a16:creationId xmlns:a16="http://schemas.microsoft.com/office/drawing/2014/main" id="{93C9DC2D-FB9E-DE1C-A0BA-EBFF3B8CD1A0}"/>
              </a:ext>
            </a:extLst>
          </p:cNvPr>
          <p:cNvSpPr/>
          <p:nvPr/>
        </p:nvSpPr>
        <p:spPr>
          <a:xfrm>
            <a:off x="8409010" y="122651"/>
            <a:ext cx="215813" cy="136578"/>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00"/>
          </a:p>
        </p:txBody>
      </p:sp>
      <p:graphicFrame>
        <p:nvGraphicFramePr>
          <p:cNvPr id="25" name="Chart 24">
            <a:extLst>
              <a:ext uri="{FF2B5EF4-FFF2-40B4-BE49-F238E27FC236}">
                <a16:creationId xmlns:a16="http://schemas.microsoft.com/office/drawing/2014/main" id="{B7EB82DE-9227-CEDF-4C6B-E55B29F64A2B}"/>
              </a:ext>
            </a:extLst>
          </p:cNvPr>
          <p:cNvGraphicFramePr/>
          <p:nvPr/>
        </p:nvGraphicFramePr>
        <p:xfrm>
          <a:off x="202347" y="842175"/>
          <a:ext cx="8196301"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1" name="TextBox 30">
            <a:extLst>
              <a:ext uri="{FF2B5EF4-FFF2-40B4-BE49-F238E27FC236}">
                <a16:creationId xmlns:a16="http://schemas.microsoft.com/office/drawing/2014/main" id="{527771DB-A944-799D-57E9-88E14BEC1F92}"/>
              </a:ext>
            </a:extLst>
          </p:cNvPr>
          <p:cNvSpPr txBox="1"/>
          <p:nvPr/>
        </p:nvSpPr>
        <p:spPr>
          <a:xfrm>
            <a:off x="7741588" y="1001680"/>
            <a:ext cx="700633" cy="276999"/>
          </a:xfrm>
          <a:prstGeom prst="rect">
            <a:avLst/>
          </a:prstGeom>
          <a:noFill/>
        </p:spPr>
        <p:txBody>
          <a:bodyPr wrap="square" rtlCol="0">
            <a:spAutoFit/>
          </a:bodyPr>
          <a:lstStyle/>
          <a:p>
            <a:r>
              <a:rPr lang="en-US" sz="1200">
                <a:solidFill>
                  <a:schemeClr val="tx1">
                    <a:lumMod val="75000"/>
                    <a:lumOff val="25000"/>
                  </a:schemeClr>
                </a:solidFill>
              </a:rPr>
              <a:t>76%</a:t>
            </a:r>
          </a:p>
        </p:txBody>
      </p:sp>
      <p:sp>
        <p:nvSpPr>
          <p:cNvPr id="32" name="TextBox 31">
            <a:extLst>
              <a:ext uri="{FF2B5EF4-FFF2-40B4-BE49-F238E27FC236}">
                <a16:creationId xmlns:a16="http://schemas.microsoft.com/office/drawing/2014/main" id="{E54DAE9F-D5F0-3547-EA0A-0F07E32968E0}"/>
              </a:ext>
            </a:extLst>
          </p:cNvPr>
          <p:cNvSpPr txBox="1"/>
          <p:nvPr/>
        </p:nvSpPr>
        <p:spPr>
          <a:xfrm>
            <a:off x="7741588" y="1367481"/>
            <a:ext cx="700633" cy="276999"/>
          </a:xfrm>
          <a:prstGeom prst="rect">
            <a:avLst/>
          </a:prstGeom>
          <a:noFill/>
        </p:spPr>
        <p:txBody>
          <a:bodyPr wrap="square" rtlCol="0">
            <a:spAutoFit/>
          </a:bodyPr>
          <a:lstStyle/>
          <a:p>
            <a:r>
              <a:rPr lang="en-US" sz="1200">
                <a:solidFill>
                  <a:schemeClr val="tx1">
                    <a:lumMod val="75000"/>
                    <a:lumOff val="25000"/>
                  </a:schemeClr>
                </a:solidFill>
              </a:rPr>
              <a:t>63%</a:t>
            </a:r>
          </a:p>
        </p:txBody>
      </p:sp>
      <p:sp>
        <p:nvSpPr>
          <p:cNvPr id="33" name="TextBox 32">
            <a:extLst>
              <a:ext uri="{FF2B5EF4-FFF2-40B4-BE49-F238E27FC236}">
                <a16:creationId xmlns:a16="http://schemas.microsoft.com/office/drawing/2014/main" id="{027690C0-6821-7C51-2822-1EB0B5514ED3}"/>
              </a:ext>
            </a:extLst>
          </p:cNvPr>
          <p:cNvSpPr txBox="1"/>
          <p:nvPr/>
        </p:nvSpPr>
        <p:spPr>
          <a:xfrm>
            <a:off x="7741588" y="1733282"/>
            <a:ext cx="700633" cy="276999"/>
          </a:xfrm>
          <a:prstGeom prst="rect">
            <a:avLst/>
          </a:prstGeom>
          <a:noFill/>
        </p:spPr>
        <p:txBody>
          <a:bodyPr wrap="square" rtlCol="0">
            <a:spAutoFit/>
          </a:bodyPr>
          <a:lstStyle/>
          <a:p>
            <a:r>
              <a:rPr lang="en-US" sz="1200">
                <a:solidFill>
                  <a:schemeClr val="tx1">
                    <a:lumMod val="75000"/>
                    <a:lumOff val="25000"/>
                  </a:schemeClr>
                </a:solidFill>
              </a:rPr>
              <a:t>62%</a:t>
            </a:r>
          </a:p>
        </p:txBody>
      </p:sp>
      <p:sp>
        <p:nvSpPr>
          <p:cNvPr id="34" name="TextBox 33">
            <a:extLst>
              <a:ext uri="{FF2B5EF4-FFF2-40B4-BE49-F238E27FC236}">
                <a16:creationId xmlns:a16="http://schemas.microsoft.com/office/drawing/2014/main" id="{A59E2BBF-A928-20FB-AD8F-5A8D8059FDD9}"/>
              </a:ext>
            </a:extLst>
          </p:cNvPr>
          <p:cNvSpPr txBox="1"/>
          <p:nvPr/>
        </p:nvSpPr>
        <p:spPr>
          <a:xfrm>
            <a:off x="7741588" y="2099083"/>
            <a:ext cx="700633" cy="276999"/>
          </a:xfrm>
          <a:prstGeom prst="rect">
            <a:avLst/>
          </a:prstGeom>
          <a:noFill/>
        </p:spPr>
        <p:txBody>
          <a:bodyPr wrap="square" rtlCol="0">
            <a:spAutoFit/>
          </a:bodyPr>
          <a:lstStyle/>
          <a:p>
            <a:r>
              <a:rPr lang="en-US" sz="1200">
                <a:solidFill>
                  <a:schemeClr val="tx1">
                    <a:lumMod val="75000"/>
                    <a:lumOff val="25000"/>
                  </a:schemeClr>
                </a:solidFill>
              </a:rPr>
              <a:t>53%</a:t>
            </a:r>
          </a:p>
        </p:txBody>
      </p:sp>
      <p:sp>
        <p:nvSpPr>
          <p:cNvPr id="35" name="TextBox 34">
            <a:extLst>
              <a:ext uri="{FF2B5EF4-FFF2-40B4-BE49-F238E27FC236}">
                <a16:creationId xmlns:a16="http://schemas.microsoft.com/office/drawing/2014/main" id="{C846FC21-DEF5-2E7D-F85B-9B47CF7B0A82}"/>
              </a:ext>
            </a:extLst>
          </p:cNvPr>
          <p:cNvSpPr txBox="1"/>
          <p:nvPr/>
        </p:nvSpPr>
        <p:spPr>
          <a:xfrm>
            <a:off x="7741588" y="2464884"/>
            <a:ext cx="700633" cy="276999"/>
          </a:xfrm>
          <a:prstGeom prst="rect">
            <a:avLst/>
          </a:prstGeom>
          <a:noFill/>
        </p:spPr>
        <p:txBody>
          <a:bodyPr wrap="square" rtlCol="0">
            <a:spAutoFit/>
          </a:bodyPr>
          <a:lstStyle/>
          <a:p>
            <a:r>
              <a:rPr lang="en-US" sz="1200">
                <a:solidFill>
                  <a:schemeClr val="tx1">
                    <a:lumMod val="75000"/>
                    <a:lumOff val="25000"/>
                  </a:schemeClr>
                </a:solidFill>
              </a:rPr>
              <a:t>50%</a:t>
            </a:r>
          </a:p>
        </p:txBody>
      </p:sp>
      <p:sp>
        <p:nvSpPr>
          <p:cNvPr id="36" name="TextBox 35">
            <a:extLst>
              <a:ext uri="{FF2B5EF4-FFF2-40B4-BE49-F238E27FC236}">
                <a16:creationId xmlns:a16="http://schemas.microsoft.com/office/drawing/2014/main" id="{13F6C0A0-986B-D1D6-9604-46D68BDE2783}"/>
              </a:ext>
            </a:extLst>
          </p:cNvPr>
          <p:cNvSpPr txBox="1"/>
          <p:nvPr/>
        </p:nvSpPr>
        <p:spPr>
          <a:xfrm>
            <a:off x="7741588" y="2830685"/>
            <a:ext cx="700633" cy="276999"/>
          </a:xfrm>
          <a:prstGeom prst="rect">
            <a:avLst/>
          </a:prstGeom>
          <a:noFill/>
        </p:spPr>
        <p:txBody>
          <a:bodyPr wrap="square" rtlCol="0">
            <a:spAutoFit/>
          </a:bodyPr>
          <a:lstStyle/>
          <a:p>
            <a:r>
              <a:rPr lang="en-US" sz="1200">
                <a:solidFill>
                  <a:schemeClr val="tx1">
                    <a:lumMod val="75000"/>
                    <a:lumOff val="25000"/>
                  </a:schemeClr>
                </a:solidFill>
              </a:rPr>
              <a:t>48%</a:t>
            </a:r>
          </a:p>
        </p:txBody>
      </p:sp>
      <p:sp>
        <p:nvSpPr>
          <p:cNvPr id="37" name="TextBox 36">
            <a:extLst>
              <a:ext uri="{FF2B5EF4-FFF2-40B4-BE49-F238E27FC236}">
                <a16:creationId xmlns:a16="http://schemas.microsoft.com/office/drawing/2014/main" id="{D86A164F-2E80-8AAF-D834-567E2F8AC72D}"/>
              </a:ext>
            </a:extLst>
          </p:cNvPr>
          <p:cNvSpPr txBox="1"/>
          <p:nvPr/>
        </p:nvSpPr>
        <p:spPr>
          <a:xfrm>
            <a:off x="7741588" y="3562287"/>
            <a:ext cx="700633" cy="276999"/>
          </a:xfrm>
          <a:prstGeom prst="rect">
            <a:avLst/>
          </a:prstGeom>
          <a:noFill/>
        </p:spPr>
        <p:txBody>
          <a:bodyPr wrap="square" rtlCol="0">
            <a:spAutoFit/>
          </a:bodyPr>
          <a:lstStyle/>
          <a:p>
            <a:r>
              <a:rPr lang="en-US" sz="1200">
                <a:solidFill>
                  <a:schemeClr val="tx1">
                    <a:lumMod val="75000"/>
                    <a:lumOff val="25000"/>
                  </a:schemeClr>
                </a:solidFill>
              </a:rPr>
              <a:t>36%</a:t>
            </a:r>
          </a:p>
        </p:txBody>
      </p:sp>
      <p:sp>
        <p:nvSpPr>
          <p:cNvPr id="39" name="TextBox 38">
            <a:extLst>
              <a:ext uri="{FF2B5EF4-FFF2-40B4-BE49-F238E27FC236}">
                <a16:creationId xmlns:a16="http://schemas.microsoft.com/office/drawing/2014/main" id="{44C31960-9F61-7C31-5111-53429D5B5211}"/>
              </a:ext>
            </a:extLst>
          </p:cNvPr>
          <p:cNvSpPr txBox="1"/>
          <p:nvPr/>
        </p:nvSpPr>
        <p:spPr>
          <a:xfrm>
            <a:off x="7741588" y="4293885"/>
            <a:ext cx="700633" cy="276999"/>
          </a:xfrm>
          <a:prstGeom prst="rect">
            <a:avLst/>
          </a:prstGeom>
          <a:noFill/>
        </p:spPr>
        <p:txBody>
          <a:bodyPr wrap="square" rtlCol="0">
            <a:spAutoFit/>
          </a:bodyPr>
          <a:lstStyle/>
          <a:p>
            <a:r>
              <a:rPr lang="en-US" sz="1200">
                <a:solidFill>
                  <a:schemeClr val="tx1">
                    <a:lumMod val="75000"/>
                    <a:lumOff val="25000"/>
                  </a:schemeClr>
                </a:solidFill>
              </a:rPr>
              <a:t>29%</a:t>
            </a:r>
          </a:p>
        </p:txBody>
      </p:sp>
      <p:sp>
        <p:nvSpPr>
          <p:cNvPr id="10" name="TextBox 9">
            <a:extLst>
              <a:ext uri="{FF2B5EF4-FFF2-40B4-BE49-F238E27FC236}">
                <a16:creationId xmlns:a16="http://schemas.microsoft.com/office/drawing/2014/main" id="{1BF2DF33-4F8D-7469-BC94-A7C8FFBAD5A3}"/>
              </a:ext>
            </a:extLst>
          </p:cNvPr>
          <p:cNvSpPr txBox="1"/>
          <p:nvPr/>
        </p:nvSpPr>
        <p:spPr>
          <a:xfrm>
            <a:off x="7741588" y="3196486"/>
            <a:ext cx="700633" cy="276999"/>
          </a:xfrm>
          <a:prstGeom prst="rect">
            <a:avLst/>
          </a:prstGeom>
          <a:noFill/>
        </p:spPr>
        <p:txBody>
          <a:bodyPr wrap="square" rtlCol="0">
            <a:spAutoFit/>
          </a:bodyPr>
          <a:lstStyle/>
          <a:p>
            <a:r>
              <a:rPr lang="en-US" sz="1200">
                <a:solidFill>
                  <a:schemeClr val="tx1">
                    <a:lumMod val="75000"/>
                    <a:lumOff val="25000"/>
                  </a:schemeClr>
                </a:solidFill>
              </a:rPr>
              <a:t>47%</a:t>
            </a:r>
          </a:p>
        </p:txBody>
      </p:sp>
      <p:sp>
        <p:nvSpPr>
          <p:cNvPr id="11" name="TextBox 10">
            <a:extLst>
              <a:ext uri="{FF2B5EF4-FFF2-40B4-BE49-F238E27FC236}">
                <a16:creationId xmlns:a16="http://schemas.microsoft.com/office/drawing/2014/main" id="{D5BA28DD-C813-0EBA-A1AC-82AA6A535967}"/>
              </a:ext>
            </a:extLst>
          </p:cNvPr>
          <p:cNvSpPr txBox="1"/>
          <p:nvPr/>
        </p:nvSpPr>
        <p:spPr>
          <a:xfrm>
            <a:off x="7741588" y="3928088"/>
            <a:ext cx="700633" cy="276999"/>
          </a:xfrm>
          <a:prstGeom prst="rect">
            <a:avLst/>
          </a:prstGeom>
          <a:noFill/>
        </p:spPr>
        <p:txBody>
          <a:bodyPr wrap="square" rtlCol="0">
            <a:spAutoFit/>
          </a:bodyPr>
          <a:lstStyle/>
          <a:p>
            <a:r>
              <a:rPr lang="en-US" sz="1200">
                <a:solidFill>
                  <a:schemeClr val="tx1">
                    <a:lumMod val="75000"/>
                    <a:lumOff val="25000"/>
                  </a:schemeClr>
                </a:solidFill>
              </a:rPr>
              <a:t>34%</a:t>
            </a:r>
          </a:p>
        </p:txBody>
      </p:sp>
      <p:sp>
        <p:nvSpPr>
          <p:cNvPr id="17" name="TextBox 16">
            <a:extLst>
              <a:ext uri="{FF2B5EF4-FFF2-40B4-BE49-F238E27FC236}">
                <a16:creationId xmlns:a16="http://schemas.microsoft.com/office/drawing/2014/main" id="{DF189691-930B-5F7E-5B73-BB1A3D5B02DB}"/>
              </a:ext>
            </a:extLst>
          </p:cNvPr>
          <p:cNvSpPr txBox="1"/>
          <p:nvPr/>
        </p:nvSpPr>
        <p:spPr>
          <a:xfrm>
            <a:off x="461043" y="568433"/>
            <a:ext cx="2730427" cy="276999"/>
          </a:xfrm>
          <a:prstGeom prst="rect">
            <a:avLst/>
          </a:prstGeom>
          <a:noFill/>
        </p:spPr>
        <p:txBody>
          <a:bodyPr wrap="none" rtlCol="0">
            <a:spAutoFit/>
          </a:bodyPr>
          <a:lstStyle/>
          <a:p>
            <a:r>
              <a:rPr lang="en-US" sz="1200">
                <a:solidFill>
                  <a:schemeClr val="accent2"/>
                </a:solidFill>
              </a:rPr>
              <a:t>Recommendations from Stakeholders</a:t>
            </a:r>
          </a:p>
        </p:txBody>
      </p:sp>
      <p:sp>
        <p:nvSpPr>
          <p:cNvPr id="18" name="TextBox 17">
            <a:extLst>
              <a:ext uri="{FF2B5EF4-FFF2-40B4-BE49-F238E27FC236}">
                <a16:creationId xmlns:a16="http://schemas.microsoft.com/office/drawing/2014/main" id="{E28F9486-14D2-1B51-7CC9-397206B0830D}"/>
              </a:ext>
            </a:extLst>
          </p:cNvPr>
          <p:cNvSpPr txBox="1"/>
          <p:nvPr/>
        </p:nvSpPr>
        <p:spPr>
          <a:xfrm>
            <a:off x="4479414" y="568433"/>
            <a:ext cx="2245896" cy="276999"/>
          </a:xfrm>
          <a:prstGeom prst="rect">
            <a:avLst/>
          </a:prstGeom>
          <a:noFill/>
        </p:spPr>
        <p:txBody>
          <a:bodyPr wrap="square" rtlCol="0">
            <a:spAutoFit/>
          </a:bodyPr>
          <a:lstStyle/>
          <a:p>
            <a:r>
              <a:rPr lang="en-US" sz="1200">
                <a:solidFill>
                  <a:schemeClr val="accent2"/>
                </a:solidFill>
              </a:rPr>
              <a:t>Ranking (41 responses)*</a:t>
            </a:r>
          </a:p>
        </p:txBody>
      </p:sp>
      <p:cxnSp>
        <p:nvCxnSpPr>
          <p:cNvPr id="20" name="Straight Connector 19">
            <a:extLst>
              <a:ext uri="{FF2B5EF4-FFF2-40B4-BE49-F238E27FC236}">
                <a16:creationId xmlns:a16="http://schemas.microsoft.com/office/drawing/2014/main" id="{081ED133-9DC4-D567-B335-E9CC338163DA}"/>
              </a:ext>
            </a:extLst>
          </p:cNvPr>
          <p:cNvCxnSpPr>
            <a:cxnSpLocks/>
          </p:cNvCxnSpPr>
          <p:nvPr/>
        </p:nvCxnSpPr>
        <p:spPr>
          <a:xfrm>
            <a:off x="4564317" y="868296"/>
            <a:ext cx="365873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30EFADB-800F-1F10-5643-9EC3FCAC6E7A}"/>
              </a:ext>
            </a:extLst>
          </p:cNvPr>
          <p:cNvSpPr txBox="1"/>
          <p:nvPr/>
        </p:nvSpPr>
        <p:spPr>
          <a:xfrm>
            <a:off x="7603276" y="562661"/>
            <a:ext cx="700633" cy="276999"/>
          </a:xfrm>
          <a:prstGeom prst="rect">
            <a:avLst/>
          </a:prstGeom>
          <a:noFill/>
        </p:spPr>
        <p:txBody>
          <a:bodyPr wrap="square" rtlCol="0">
            <a:spAutoFit/>
          </a:bodyPr>
          <a:lstStyle/>
          <a:p>
            <a:r>
              <a:rPr lang="en-US" sz="1200">
                <a:solidFill>
                  <a:schemeClr val="accent2"/>
                </a:solidFill>
              </a:rPr>
              <a:t>% High</a:t>
            </a:r>
          </a:p>
        </p:txBody>
      </p:sp>
      <p:cxnSp>
        <p:nvCxnSpPr>
          <p:cNvPr id="29" name="Straight Connector 28">
            <a:extLst>
              <a:ext uri="{FF2B5EF4-FFF2-40B4-BE49-F238E27FC236}">
                <a16:creationId xmlns:a16="http://schemas.microsoft.com/office/drawing/2014/main" id="{80ECBCBC-E502-717A-A2F9-651E82EA9710}"/>
              </a:ext>
            </a:extLst>
          </p:cNvPr>
          <p:cNvCxnSpPr>
            <a:cxnSpLocks/>
          </p:cNvCxnSpPr>
          <p:nvPr/>
        </p:nvCxnSpPr>
        <p:spPr>
          <a:xfrm>
            <a:off x="545567" y="868296"/>
            <a:ext cx="3872752"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3ADDCC0-F5E7-8D4E-45F0-371A1C7FF5F0}"/>
              </a:ext>
            </a:extLst>
          </p:cNvPr>
          <p:cNvSpPr txBox="1"/>
          <p:nvPr/>
        </p:nvSpPr>
        <p:spPr>
          <a:xfrm>
            <a:off x="202348" y="4894556"/>
            <a:ext cx="5480988" cy="215444"/>
          </a:xfrm>
          <a:prstGeom prst="rect">
            <a:avLst/>
          </a:prstGeom>
          <a:noFill/>
        </p:spPr>
        <p:txBody>
          <a:bodyPr wrap="none" rtlCol="0">
            <a:spAutoFit/>
          </a:bodyPr>
          <a:lstStyle/>
          <a:p>
            <a:r>
              <a:rPr lang="en-US" sz="800">
                <a:solidFill>
                  <a:schemeClr val="tx1">
                    <a:lumMod val="75000"/>
                    <a:lumOff val="25000"/>
                  </a:schemeClr>
                </a:solidFill>
              </a:rPr>
              <a:t>*Survey results as of 8.21.23. 41 total responses; 11 are I&amp;A committee members. Rows exclude “Defer” responses.</a:t>
            </a:r>
          </a:p>
        </p:txBody>
      </p:sp>
    </p:spTree>
    <p:extLst>
      <p:ext uri="{BB962C8B-B14F-4D97-AF65-F5344CB8AC3E}">
        <p14:creationId xmlns:p14="http://schemas.microsoft.com/office/powerpoint/2010/main" val="176762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4" name="Text Placeholder 3">
            <a:extLst>
              <a:ext uri="{FF2B5EF4-FFF2-40B4-BE49-F238E27FC236}">
                <a16:creationId xmlns:a16="http://schemas.microsoft.com/office/drawing/2014/main" id="{D403950A-DBBD-488C-B5C1-DF01A9DC8CFE}"/>
              </a:ext>
            </a:extLst>
          </p:cNvPr>
          <p:cNvSpPr>
            <a:spLocks noGrp="1"/>
          </p:cNvSpPr>
          <p:nvPr>
            <p:ph type="body" idx="1"/>
          </p:nvPr>
        </p:nvSpPr>
        <p:spPr>
          <a:xfrm>
            <a:off x="514429" y="391755"/>
            <a:ext cx="7118271" cy="4696812"/>
          </a:xfrm>
        </p:spPr>
        <p:txBody>
          <a:bodyPr/>
          <a:lstStyle/>
          <a:p>
            <a:pPr marL="139700" indent="0" algn="ctr">
              <a:buNone/>
            </a:pPr>
            <a:r>
              <a:rPr lang="en-US" sz="2800" b="1">
                <a:solidFill>
                  <a:schemeClr val="tx1"/>
                </a:solidFill>
                <a:latin typeface="Arial" panose="020B0604020202020204" pitchFamily="34" charset="0"/>
                <a:cs typeface="Arial" panose="020B0604020202020204" pitchFamily="34" charset="0"/>
              </a:rPr>
              <a:t>Integration and Alignment Committee Charge &amp; Priorities</a:t>
            </a:r>
          </a:p>
          <a:p>
            <a:pPr marL="0" indent="0">
              <a:lnSpc>
                <a:spcPct val="107000"/>
              </a:lnSpc>
              <a:spcAft>
                <a:spcPts val="800"/>
              </a:spcAft>
              <a:buNone/>
            </a:pPr>
            <a:r>
              <a:rPr lang="en-US" b="1">
                <a:latin typeface="Arial" panose="020B0604020202020204" pitchFamily="34" charset="0"/>
                <a:ea typeface="Calibri"/>
                <a:cs typeface="Arial" panose="020B0604020202020204" pitchFamily="34" charset="0"/>
              </a:rPr>
              <a:t>Charge: </a:t>
            </a:r>
            <a:endParaRPr lang="en-US">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a:latin typeface="Arial" panose="020B0604020202020204" pitchFamily="34" charset="0"/>
                <a:ea typeface="Calibri"/>
                <a:cs typeface="Arial" panose="020B0604020202020204" pitchFamily="34" charset="0"/>
              </a:rPr>
              <a:t>Support efforts to continuously improve delivery of ECEC services equitably and in a seamless way for children &amp; families, including supporting efforts to improve governance.</a:t>
            </a:r>
          </a:p>
          <a:p>
            <a:pPr marL="0" indent="0">
              <a:lnSpc>
                <a:spcPct val="107000"/>
              </a:lnSpc>
              <a:spcAft>
                <a:spcPts val="800"/>
              </a:spcAft>
              <a:buNone/>
            </a:pPr>
            <a:r>
              <a:rPr lang="en-US" b="1">
                <a:latin typeface="Arial" panose="020B0604020202020204" pitchFamily="34" charset="0"/>
                <a:ea typeface="Calibri"/>
                <a:cs typeface="Arial" panose="020B0604020202020204" pitchFamily="34" charset="0"/>
              </a:rPr>
              <a:t>Priorities: </a:t>
            </a:r>
            <a:endParaRPr lang="en-US">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mj-lt"/>
              <a:buAutoNum type="arabicPeriod"/>
            </a:pPr>
            <a:r>
              <a:rPr lang="en-US">
                <a:latin typeface="Arial" panose="020B0604020202020204" pitchFamily="34" charset="0"/>
                <a:ea typeface="Calibri"/>
                <a:cs typeface="Arial" panose="020B0604020202020204" pitchFamily="34" charset="0"/>
              </a:rPr>
              <a:t>Review functions of ROEs, B-5 Action Councils, CCR&amp;Rs and other regional intermediaries to identify efficacies, efficiencies, and alignments for T&amp;TA, supports, resource and referral, including supply and demand analysis, etc.</a:t>
            </a:r>
          </a:p>
          <a:p>
            <a:pPr marL="342900" indent="-342900">
              <a:lnSpc>
                <a:spcPct val="107000"/>
              </a:lnSpc>
              <a:spcAft>
                <a:spcPts val="800"/>
              </a:spcAft>
              <a:buFont typeface="+mj-lt"/>
              <a:buAutoNum type="arabicPeriod"/>
            </a:pPr>
            <a:r>
              <a:rPr lang="en-US">
                <a:latin typeface="Arial" panose="020B0604020202020204" pitchFamily="34" charset="0"/>
                <a:ea typeface="Calibri"/>
                <a:cs typeface="Arial" panose="020B0604020202020204" pitchFamily="34" charset="0"/>
              </a:rPr>
              <a:t>Review/provide feedback for cost modeling consultation to address Early Childhood Special Education services, as well as costs for supportive infrastructure. This will support preschool-aged children with disabilities within inclusive environments across the mixed delivery system (CBOs, Schools, Head Start). </a:t>
            </a:r>
          </a:p>
          <a:p>
            <a:pPr marL="139700" indent="0">
              <a:buNone/>
            </a:pPr>
            <a:endParaRPr lang="en-US" sz="2800" b="1">
              <a:solidFill>
                <a:schemeClr val="tx1"/>
              </a:solidFill>
              <a:latin typeface="Arial" panose="020B0604020202020204" pitchFamily="34" charset="0"/>
              <a:cs typeface="Arial" panose="020B0604020202020204" pitchFamily="34" charset="0"/>
            </a:endParaRPr>
          </a:p>
          <a:p>
            <a:pPr marL="139700" indent="0">
              <a:buNone/>
            </a:pPr>
            <a:endParaRPr lang="en-US" sz="2800">
              <a:latin typeface="Arial" panose="020B0604020202020204" pitchFamily="34" charset="0"/>
              <a:cs typeface="Arial" panose="020B0604020202020204" pitchFamily="34" charset="0"/>
            </a:endParaRPr>
          </a:p>
          <a:p>
            <a:pPr marL="139700" indent="0">
              <a:buNone/>
            </a:pPr>
            <a:endParaRPr lang="en-US">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A4875D43-F0D8-F498-E217-A0D3361CD438}"/>
              </a:ext>
            </a:extLst>
          </p:cNvPr>
          <p:cNvSpPr/>
          <p:nvPr/>
        </p:nvSpPr>
        <p:spPr>
          <a:xfrm>
            <a:off x="437990" y="2827724"/>
            <a:ext cx="7253728" cy="814507"/>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4">
            <a:extLst>
              <a:ext uri="{FF2B5EF4-FFF2-40B4-BE49-F238E27FC236}">
                <a16:creationId xmlns:a16="http://schemas.microsoft.com/office/drawing/2014/main" id="{7ACE0885-BFFD-43C8-200E-7E244E48DC5B}"/>
              </a:ext>
            </a:extLst>
          </p:cNvPr>
          <p:cNvSpPr>
            <a:spLocks noGrp="1"/>
          </p:cNvSpPr>
          <p:nvPr>
            <p:ph type="sldNum" sz="quarter"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3</a:t>
            </a:fld>
            <a:endParaRPr lang="en" sz="1000">
              <a:solidFill>
                <a:schemeClr val="bg1"/>
              </a:solidFill>
            </a:endParaRPr>
          </a:p>
        </p:txBody>
      </p:sp>
    </p:spTree>
    <p:extLst>
      <p:ext uri="{BB962C8B-B14F-4D97-AF65-F5344CB8AC3E}">
        <p14:creationId xmlns:p14="http://schemas.microsoft.com/office/powerpoint/2010/main" val="1425931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Arrow: Pentagon 13">
            <a:extLst>
              <a:ext uri="{FF2B5EF4-FFF2-40B4-BE49-F238E27FC236}">
                <a16:creationId xmlns:a16="http://schemas.microsoft.com/office/drawing/2014/main" id="{56284AF2-A62E-87CF-3772-83879AD9E3E5}"/>
              </a:ext>
            </a:extLst>
          </p:cNvPr>
          <p:cNvSpPr/>
          <p:nvPr/>
        </p:nvSpPr>
        <p:spPr>
          <a:xfrm>
            <a:off x="7568772" y="873220"/>
            <a:ext cx="1552175" cy="626099"/>
          </a:xfrm>
          <a:prstGeom prst="homePlate">
            <a:avLst>
              <a:gd name="adj" fmla="val 33048"/>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Ins="91440" rtlCol="0" anchor="ctr"/>
          <a:lstStyle/>
          <a:p>
            <a:pPr marL="53975"/>
            <a:r>
              <a:rPr lang="en-US" sz="1200"/>
              <a:t>Finalize recommendation</a:t>
            </a:r>
          </a:p>
        </p:txBody>
      </p:sp>
      <p:sp>
        <p:nvSpPr>
          <p:cNvPr id="2" name="Title 1">
            <a:extLst>
              <a:ext uri="{FF2B5EF4-FFF2-40B4-BE49-F238E27FC236}">
                <a16:creationId xmlns:a16="http://schemas.microsoft.com/office/drawing/2014/main" id="{E59A987F-BC20-ADB6-CAE6-F1EDE87BB143}"/>
              </a:ext>
            </a:extLst>
          </p:cNvPr>
          <p:cNvSpPr>
            <a:spLocks noGrp="1"/>
          </p:cNvSpPr>
          <p:nvPr>
            <p:ph type="title"/>
          </p:nvPr>
        </p:nvSpPr>
        <p:spPr>
          <a:xfrm>
            <a:off x="154537" y="134472"/>
            <a:ext cx="8490001" cy="990600"/>
          </a:xfrm>
        </p:spPr>
        <p:txBody>
          <a:bodyPr>
            <a:normAutofit/>
          </a:bodyPr>
          <a:lstStyle/>
          <a:p>
            <a:r>
              <a:rPr lang="en-US" sz="2400"/>
              <a:t>Where are we in this process: Approach and Timeline</a:t>
            </a:r>
          </a:p>
        </p:txBody>
      </p:sp>
      <p:sp>
        <p:nvSpPr>
          <p:cNvPr id="3" name="Slide Number Placeholder 2">
            <a:extLst>
              <a:ext uri="{FF2B5EF4-FFF2-40B4-BE49-F238E27FC236}">
                <a16:creationId xmlns:a16="http://schemas.microsoft.com/office/drawing/2014/main" id="{F7E4283F-CE7A-E262-3DFA-7E2A6EB1E08C}"/>
              </a:ext>
            </a:extLst>
          </p:cNvPr>
          <p:cNvSpPr>
            <a:spLocks noGrp="1"/>
          </p:cNvSpPr>
          <p:nvPr>
            <p:ph type="sldNum" sz="quarter" idx="12"/>
          </p:nvPr>
        </p:nvSpPr>
        <p:spPr>
          <a:xfrm>
            <a:off x="8523920" y="4799963"/>
            <a:ext cx="512504" cy="273844"/>
          </a:xfrm>
        </p:spPr>
        <p:txBody>
          <a:bodyPr/>
          <a:lstStyle/>
          <a:p>
            <a:pPr marL="0" lvl="0" indent="0" algn="r" rtl="0">
              <a:spcBef>
                <a:spcPts val="0"/>
              </a:spcBef>
              <a:spcAft>
                <a:spcPts val="0"/>
              </a:spcAft>
              <a:buNone/>
            </a:pPr>
            <a:fld id="{00000000-1234-1234-1234-123412341234}" type="slidenum">
              <a:rPr lang="en" smtClean="0"/>
              <a:t>4</a:t>
            </a:fld>
            <a:endParaRPr lang="en"/>
          </a:p>
        </p:txBody>
      </p:sp>
      <p:graphicFrame>
        <p:nvGraphicFramePr>
          <p:cNvPr id="6" name="Table 6">
            <a:extLst>
              <a:ext uri="{FF2B5EF4-FFF2-40B4-BE49-F238E27FC236}">
                <a16:creationId xmlns:a16="http://schemas.microsoft.com/office/drawing/2014/main" id="{E8DE3E5D-A28C-4141-8B19-D3A4649DE3B5}"/>
              </a:ext>
            </a:extLst>
          </p:cNvPr>
          <p:cNvGraphicFramePr>
            <a:graphicFrameLocks noGrp="1"/>
          </p:cNvGraphicFramePr>
          <p:nvPr>
            <p:extLst>
              <p:ext uri="{D42A27DB-BD31-4B8C-83A1-F6EECF244321}">
                <p14:modId xmlns:p14="http://schemas.microsoft.com/office/powerpoint/2010/main" val="1714663507"/>
              </p:ext>
            </p:extLst>
          </p:nvPr>
        </p:nvGraphicFramePr>
        <p:xfrm>
          <a:off x="111419" y="1583017"/>
          <a:ext cx="8809743" cy="3279118"/>
        </p:xfrm>
        <a:graphic>
          <a:graphicData uri="http://schemas.openxmlformats.org/drawingml/2006/table">
            <a:tbl>
              <a:tblPr firstRow="1" bandRow="1">
                <a:tableStyleId>{1316B267-E6FB-46B0-9B7B-9DF593BDE5C1}</a:tableStyleId>
              </a:tblPr>
              <a:tblGrid>
                <a:gridCol w="841401">
                  <a:extLst>
                    <a:ext uri="{9D8B030D-6E8A-4147-A177-3AD203B41FA5}">
                      <a16:colId xmlns:a16="http://schemas.microsoft.com/office/drawing/2014/main" val="2274484732"/>
                    </a:ext>
                  </a:extLst>
                </a:gridCol>
                <a:gridCol w="1306286">
                  <a:extLst>
                    <a:ext uri="{9D8B030D-6E8A-4147-A177-3AD203B41FA5}">
                      <a16:colId xmlns:a16="http://schemas.microsoft.com/office/drawing/2014/main" val="4207833740"/>
                    </a:ext>
                  </a:extLst>
                </a:gridCol>
                <a:gridCol w="1337022">
                  <a:extLst>
                    <a:ext uri="{9D8B030D-6E8A-4147-A177-3AD203B41FA5}">
                      <a16:colId xmlns:a16="http://schemas.microsoft.com/office/drawing/2014/main" val="1454402935"/>
                    </a:ext>
                  </a:extLst>
                </a:gridCol>
                <a:gridCol w="1313969">
                  <a:extLst>
                    <a:ext uri="{9D8B030D-6E8A-4147-A177-3AD203B41FA5}">
                      <a16:colId xmlns:a16="http://schemas.microsoft.com/office/drawing/2014/main" val="1566782213"/>
                    </a:ext>
                  </a:extLst>
                </a:gridCol>
                <a:gridCol w="1344706">
                  <a:extLst>
                    <a:ext uri="{9D8B030D-6E8A-4147-A177-3AD203B41FA5}">
                      <a16:colId xmlns:a16="http://schemas.microsoft.com/office/drawing/2014/main" val="1740327667"/>
                    </a:ext>
                  </a:extLst>
                </a:gridCol>
                <a:gridCol w="1328557">
                  <a:extLst>
                    <a:ext uri="{9D8B030D-6E8A-4147-A177-3AD203B41FA5}">
                      <a16:colId xmlns:a16="http://schemas.microsoft.com/office/drawing/2014/main" val="1356716405"/>
                    </a:ext>
                  </a:extLst>
                </a:gridCol>
                <a:gridCol w="1337802">
                  <a:extLst>
                    <a:ext uri="{9D8B030D-6E8A-4147-A177-3AD203B41FA5}">
                      <a16:colId xmlns:a16="http://schemas.microsoft.com/office/drawing/2014/main" val="4025255344"/>
                    </a:ext>
                  </a:extLst>
                </a:gridCol>
              </a:tblGrid>
              <a:tr h="650218">
                <a:tc>
                  <a:txBody>
                    <a:bodyPr/>
                    <a:lstStyle/>
                    <a:p>
                      <a:r>
                        <a:rPr lang="en-US" sz="1200" dirty="0">
                          <a:solidFill>
                            <a:schemeClr val="tx1">
                              <a:lumMod val="75000"/>
                              <a:lumOff val="25000"/>
                            </a:schemeClr>
                          </a:solidFill>
                          <a:latin typeface="+mn-lt"/>
                        </a:rPr>
                        <a:t>IAC meetings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dirty="0">
                          <a:solidFill>
                            <a:schemeClr val="tx1">
                              <a:lumMod val="75000"/>
                              <a:lumOff val="25000"/>
                            </a:schemeClr>
                          </a:solidFill>
                          <a:latin typeface="+mn-lt"/>
                        </a:rPr>
                        <a:t>October 21, 2022</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dirty="0">
                          <a:solidFill>
                            <a:schemeClr val="tx1">
                              <a:lumMod val="75000"/>
                              <a:lumOff val="25000"/>
                            </a:schemeClr>
                          </a:solidFill>
                          <a:latin typeface="+mn-lt"/>
                        </a:rPr>
                        <a:t>April 17, 2023</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dirty="0">
                          <a:solidFill>
                            <a:schemeClr val="tx1">
                              <a:lumMod val="75000"/>
                              <a:lumOff val="25000"/>
                            </a:schemeClr>
                          </a:solidFill>
                          <a:latin typeface="+mn-lt"/>
                        </a:rPr>
                        <a:t>July 17, 2023</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dirty="0">
                          <a:solidFill>
                            <a:schemeClr val="tx1">
                              <a:lumMod val="75000"/>
                              <a:lumOff val="25000"/>
                            </a:schemeClr>
                          </a:solidFill>
                          <a:latin typeface="+mn-lt"/>
                        </a:rPr>
                        <a:t>August 28, 2023</a:t>
                      </a:r>
                    </a:p>
                  </a:txBody>
                  <a:tcPr marL="68580" marR="68580" marT="34290" marB="34290">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dirty="0">
                          <a:solidFill>
                            <a:schemeClr val="tx1">
                              <a:lumMod val="75000"/>
                              <a:lumOff val="25000"/>
                            </a:schemeClr>
                          </a:solidFill>
                          <a:latin typeface="+mn-lt"/>
                        </a:rPr>
                        <a:t>September 27, 2023</a:t>
                      </a:r>
                    </a:p>
                  </a:txBody>
                  <a:tcPr marL="68580" marR="68580" marT="34290" marB="3429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200" b="0" dirty="0">
                          <a:solidFill>
                            <a:schemeClr val="tx1">
                              <a:lumMod val="75000"/>
                              <a:lumOff val="25000"/>
                            </a:schemeClr>
                          </a:solidFill>
                          <a:latin typeface="+mn-lt"/>
                        </a:rPr>
                        <a:t>December 4, 2023</a:t>
                      </a:r>
                    </a:p>
                    <a:p>
                      <a:endParaRPr lang="en-US" sz="1200">
                        <a:solidFill>
                          <a:schemeClr val="tx1">
                            <a:lumMod val="75000"/>
                            <a:lumOff val="25000"/>
                          </a:schemeClr>
                        </a:solidFill>
                        <a:latin typeface="+mn-lt"/>
                      </a:endParaRPr>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57893830"/>
                  </a:ext>
                </a:extLst>
              </a:tr>
              <a:tr h="2484761">
                <a:tc>
                  <a:txBody>
                    <a:bodyPr/>
                    <a:lstStyle/>
                    <a:p>
                      <a:r>
                        <a:rPr lang="en-US" sz="1200" dirty="0">
                          <a:solidFill>
                            <a:schemeClr val="tx1">
                              <a:lumMod val="75000"/>
                              <a:lumOff val="25000"/>
                            </a:schemeClr>
                          </a:solidFill>
                          <a:latin typeface="+mn-lt"/>
                        </a:rPr>
                        <a:t>Key activities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0" indent="-11430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lumMod val="75000"/>
                              <a:lumOff val="25000"/>
                            </a:schemeClr>
                          </a:solidFill>
                          <a:latin typeface="+mn-lt"/>
                          <a:ea typeface="Arial"/>
                          <a:cs typeface="Arial"/>
                        </a:rPr>
                        <a:t>Regional intermediary overviews</a:t>
                      </a:r>
                    </a:p>
                    <a:p>
                      <a:pPr marL="114300" marR="0" lvl="0" indent="-11430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kern="1200">
                        <a:solidFill>
                          <a:schemeClr val="tx1">
                            <a:lumMod val="75000"/>
                            <a:lumOff val="25000"/>
                          </a:schemeClr>
                        </a:solidFill>
                        <a:latin typeface="+mn-lt"/>
                        <a:ea typeface="Arial"/>
                        <a:cs typeface="Arial"/>
                      </a:endParaRPr>
                    </a:p>
                    <a:p>
                      <a:pPr marL="114300" marR="0" lvl="0" indent="-11430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lumMod val="75000"/>
                              <a:lumOff val="25000"/>
                            </a:schemeClr>
                          </a:solidFill>
                          <a:latin typeface="+mn-lt"/>
                          <a:ea typeface="Arial"/>
                          <a:cs typeface="Arial"/>
                        </a:rPr>
                        <a:t>Review cross-walk of regional intermediaries</a:t>
                      </a:r>
                    </a:p>
                    <a:p>
                      <a:pPr marL="114300" indent="-114300">
                        <a:buFont typeface="Arial" panose="020B0604020202020204" pitchFamily="34" charset="0"/>
                        <a:buChar char="•"/>
                      </a:pPr>
                      <a:endParaRPr lang="en-US" sz="1200" b="0">
                        <a:solidFill>
                          <a:schemeClr val="tx1">
                            <a:lumMod val="75000"/>
                            <a:lumOff val="25000"/>
                          </a:schemeClr>
                        </a:solidFill>
                        <a:latin typeface="+mn-lt"/>
                      </a:endParaRPr>
                    </a:p>
                  </a:txBody>
                  <a:tcPr marL="45720" marR="457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4300" indent="-114300">
                        <a:buFont typeface="Arial" panose="020B0604020202020204" pitchFamily="34" charset="0"/>
                        <a:buChar char="•"/>
                      </a:pPr>
                      <a:r>
                        <a:rPr lang="en-US" sz="1200" b="0" dirty="0">
                          <a:solidFill>
                            <a:schemeClr val="tx1">
                              <a:lumMod val="75000"/>
                              <a:lumOff val="25000"/>
                            </a:schemeClr>
                          </a:solidFill>
                          <a:latin typeface="+mn-lt"/>
                        </a:rPr>
                        <a:t>Identify scope and functions of intermediaries</a:t>
                      </a:r>
                    </a:p>
                    <a:p>
                      <a:pPr marL="114300" indent="-114300">
                        <a:buFont typeface="Arial" panose="020B0604020202020204" pitchFamily="34" charset="0"/>
                        <a:buChar char="•"/>
                      </a:pPr>
                      <a:endParaRPr lang="en-US" sz="1200" b="0">
                        <a:solidFill>
                          <a:schemeClr val="tx1">
                            <a:lumMod val="75000"/>
                            <a:lumOff val="25000"/>
                          </a:schemeClr>
                        </a:solidFill>
                        <a:latin typeface="+mn-lt"/>
                      </a:endParaRPr>
                    </a:p>
                    <a:p>
                      <a:pPr marL="114300" indent="-114300">
                        <a:buFont typeface="Arial" panose="020B0604020202020204" pitchFamily="34" charset="0"/>
                        <a:buChar char="•"/>
                      </a:pPr>
                      <a:r>
                        <a:rPr lang="en-US" sz="1200" b="0" dirty="0">
                          <a:solidFill>
                            <a:schemeClr val="tx1">
                              <a:lumMod val="75000"/>
                              <a:lumOff val="25000"/>
                            </a:schemeClr>
                          </a:solidFill>
                          <a:latin typeface="+mn-lt"/>
                        </a:rPr>
                        <a:t>Identify goals and desired outcomes</a:t>
                      </a:r>
                    </a:p>
                    <a:p>
                      <a:pPr marL="114300" indent="-114300">
                        <a:buFont typeface="Arial" panose="020B0604020202020204" pitchFamily="34" charset="0"/>
                        <a:buChar char="•"/>
                      </a:pPr>
                      <a:endParaRPr lang="en-US" sz="1200" b="0">
                        <a:solidFill>
                          <a:schemeClr val="tx1">
                            <a:lumMod val="75000"/>
                            <a:lumOff val="25000"/>
                          </a:schemeClr>
                        </a:solidFill>
                        <a:latin typeface="+mn-lt"/>
                      </a:endParaRPr>
                    </a:p>
                    <a:p>
                      <a:pPr marL="114300" indent="-114300">
                        <a:buFont typeface="Arial" panose="020B0604020202020204" pitchFamily="34" charset="0"/>
                        <a:buChar char="•"/>
                      </a:pPr>
                      <a:r>
                        <a:rPr lang="en-US" sz="1200" b="0" dirty="0">
                          <a:solidFill>
                            <a:schemeClr val="tx1">
                              <a:lumMod val="75000"/>
                              <a:lumOff val="25000"/>
                            </a:schemeClr>
                          </a:solidFill>
                          <a:latin typeface="+mn-lt"/>
                        </a:rPr>
                        <a:t>Develop facilitation model and stakeholder engagement plan</a:t>
                      </a:r>
                    </a:p>
                  </a:txBody>
                  <a:tcPr marL="45720" marR="457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mn-lt"/>
                        </a:rPr>
                        <a:t>Identify overlapping functions</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a:solidFill>
                          <a:schemeClr val="tx1">
                            <a:lumMod val="75000"/>
                            <a:lumOff val="25000"/>
                          </a:schemeClr>
                        </a:solidFill>
                        <a:latin typeface="+mn-lt"/>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mn-lt"/>
                        </a:rPr>
                        <a:t>Conduct focus groups and interviews</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a:solidFill>
                          <a:schemeClr val="tx1">
                            <a:lumMod val="75000"/>
                            <a:lumOff val="25000"/>
                          </a:schemeClr>
                        </a:solidFill>
                        <a:latin typeface="+mn-lt"/>
                      </a:endParaRP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mn-lt"/>
                        </a:rPr>
                        <a:t>Identify opportunity areas and potential solutions</a:t>
                      </a:r>
                    </a:p>
                  </a:txBody>
                  <a:tcPr marL="45720" marR="4572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0" indent="-11430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solidFill>
                            <a:schemeClr val="tx1">
                              <a:lumMod val="75000"/>
                              <a:lumOff val="25000"/>
                            </a:schemeClr>
                          </a:solidFill>
                          <a:latin typeface="+mn-lt"/>
                        </a:rPr>
                        <a:t>Review recommend-dation ideas (survey)</a:t>
                      </a:r>
                    </a:p>
                    <a:p>
                      <a:pPr marL="114300" marR="0" lvl="0" indent="-11430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a:solidFill>
                          <a:schemeClr val="tx1">
                            <a:lumMod val="75000"/>
                            <a:lumOff val="25000"/>
                          </a:schemeClr>
                        </a:solidFill>
                        <a:latin typeface="+mn-lt"/>
                      </a:endParaRPr>
                    </a:p>
                    <a:p>
                      <a:pPr marL="114300" marR="0" lvl="0" indent="-114300" algn="l" rtl="0" eaLnBrk="1" fontAlgn="auto" latinLnBrk="0" hangingPunct="1">
                        <a:lnSpc>
                          <a:spcPct val="100000"/>
                        </a:lnSpc>
                        <a:spcBef>
                          <a:spcPts val="0"/>
                        </a:spcBef>
                        <a:spcAft>
                          <a:spcPts val="0"/>
                        </a:spcAft>
                        <a:buClrTx/>
                        <a:buSzTx/>
                        <a:buFont typeface="Arial" panose="020B0604020202020204" pitchFamily="34" charset="0"/>
                        <a:buChar char="•"/>
                      </a:pPr>
                      <a:r>
                        <a:rPr lang="en-US" sz="1200" b="0" dirty="0">
                          <a:solidFill>
                            <a:schemeClr val="tx1">
                              <a:lumMod val="75000"/>
                              <a:lumOff val="25000"/>
                            </a:schemeClr>
                          </a:solidFill>
                          <a:latin typeface="+mn-lt"/>
                        </a:rPr>
                        <a:t>Determine  areas of  censuses and priority</a:t>
                      </a:r>
                    </a:p>
                    <a:p>
                      <a:pPr marL="114300" marR="0" lvl="0" indent="-11430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kern="1200">
                        <a:solidFill>
                          <a:schemeClr val="tx1">
                            <a:lumMod val="75000"/>
                            <a:lumOff val="25000"/>
                          </a:schemeClr>
                        </a:solidFill>
                        <a:latin typeface="+mn-lt"/>
                        <a:ea typeface="Arial"/>
                        <a:cs typeface="Arial"/>
                      </a:endParaRPr>
                    </a:p>
                    <a:p>
                      <a:pPr marL="114300" marR="0" lvl="0" indent="-114300" algn="l" rtl="0" eaLnBrk="1" fontAlgn="auto" latinLnBrk="0" hangingPunct="1">
                        <a:lnSpc>
                          <a:spcPct val="100000"/>
                        </a:lnSpc>
                        <a:spcBef>
                          <a:spcPts val="0"/>
                        </a:spcBef>
                        <a:spcAft>
                          <a:spcPts val="0"/>
                        </a:spcAft>
                        <a:buClrTx/>
                        <a:buSzTx/>
                        <a:buFont typeface="Arial" panose="020B0604020202020204" pitchFamily="34" charset="0"/>
                        <a:buChar char="•"/>
                      </a:pPr>
                      <a:r>
                        <a:rPr lang="en-US" sz="1200" b="0" i="0" kern="1200" dirty="0">
                          <a:solidFill>
                            <a:schemeClr val="tx1">
                              <a:lumMod val="75000"/>
                              <a:lumOff val="25000"/>
                            </a:schemeClr>
                          </a:solidFill>
                          <a:latin typeface="+mn-lt"/>
                          <a:ea typeface="Arial"/>
                          <a:cs typeface="Arial"/>
                        </a:rPr>
                        <a:t>Identify questions or concerns</a:t>
                      </a:r>
                    </a:p>
                  </a:txBody>
                  <a:tcPr marL="45720" marR="45720" marT="34290" marB="34290">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0" indent="-114300" algn="l" rtl="0" eaLnBrk="1" fontAlgn="auto" latinLnBrk="0" hangingPunct="1">
                        <a:lnSpc>
                          <a:spcPct val="100000"/>
                        </a:lnSpc>
                        <a:spcBef>
                          <a:spcPts val="0"/>
                        </a:spcBef>
                        <a:spcAft>
                          <a:spcPts val="0"/>
                        </a:spcAft>
                        <a:buClrTx/>
                        <a:buSzTx/>
                        <a:buFont typeface="Arial" panose="020B0604020202020204" pitchFamily="34" charset="0"/>
                        <a:buChar char="•"/>
                      </a:pPr>
                      <a:r>
                        <a:rPr lang="en-US" sz="1200" b="0" i="0" kern="1200" dirty="0">
                          <a:solidFill>
                            <a:schemeClr val="tx1">
                              <a:lumMod val="75000"/>
                              <a:lumOff val="25000"/>
                            </a:schemeClr>
                          </a:solidFill>
                          <a:latin typeface="+mn-lt"/>
                          <a:ea typeface="Arial"/>
                          <a:cs typeface="Arial"/>
                        </a:rPr>
                        <a:t>Further detail </a:t>
                      </a:r>
                      <a:r>
                        <a:rPr lang="en-US" sz="1200" b="0" i="0" kern="1200" dirty="0" err="1">
                          <a:solidFill>
                            <a:schemeClr val="tx1">
                              <a:lumMod val="75000"/>
                              <a:lumOff val="25000"/>
                            </a:schemeClr>
                          </a:solidFill>
                          <a:latin typeface="+mn-lt"/>
                          <a:ea typeface="Arial"/>
                          <a:cs typeface="Arial"/>
                        </a:rPr>
                        <a:t>recommen</a:t>
                      </a:r>
                      <a:r>
                        <a:rPr lang="en-US" sz="1200" b="0" i="0" kern="1200" dirty="0">
                          <a:solidFill>
                            <a:schemeClr val="tx1">
                              <a:lumMod val="75000"/>
                              <a:lumOff val="25000"/>
                            </a:schemeClr>
                          </a:solidFill>
                          <a:latin typeface="+mn-lt"/>
                          <a:ea typeface="Arial"/>
                          <a:cs typeface="Arial"/>
                        </a:rPr>
                        <a:t>-dations (e.g., success indicators)</a:t>
                      </a:r>
                    </a:p>
                    <a:p>
                      <a:pPr marL="114300" marR="0" lvl="0" indent="-114300" algn="l">
                        <a:lnSpc>
                          <a:spcPct val="100000"/>
                        </a:lnSpc>
                        <a:spcBef>
                          <a:spcPts val="0"/>
                        </a:spcBef>
                        <a:spcAft>
                          <a:spcPts val="0"/>
                        </a:spcAft>
                        <a:buClrTx/>
                        <a:buSzTx/>
                        <a:buFont typeface="Arial" panose="020B0604020202020204" pitchFamily="34" charset="0"/>
                        <a:buChar char="•"/>
                      </a:pPr>
                      <a:endParaRPr lang="en-US" sz="1200" b="0" i="0" kern="1200">
                        <a:solidFill>
                          <a:schemeClr val="tx1">
                            <a:lumMod val="75000"/>
                            <a:lumOff val="25000"/>
                          </a:schemeClr>
                        </a:solidFill>
                        <a:latin typeface="+mn-lt"/>
                        <a:cs typeface="Arial"/>
                      </a:endParaRPr>
                    </a:p>
                    <a:p>
                      <a:pPr marL="114300" marR="0" lvl="0" indent="-114300" algn="l" rtl="0" eaLnBrk="1" fontAlgn="auto" latinLnBrk="0" hangingPunct="1">
                        <a:lnSpc>
                          <a:spcPct val="100000"/>
                        </a:lnSpc>
                        <a:spcBef>
                          <a:spcPts val="0"/>
                        </a:spcBef>
                        <a:spcAft>
                          <a:spcPts val="0"/>
                        </a:spcAft>
                        <a:buClrTx/>
                        <a:buSzTx/>
                        <a:buFont typeface="Arial" panose="020B0604020202020204" pitchFamily="34" charset="0"/>
                        <a:buChar char="•"/>
                      </a:pPr>
                      <a:r>
                        <a:rPr lang="en-US" sz="1200" b="0" dirty="0">
                          <a:solidFill>
                            <a:schemeClr val="tx1">
                              <a:lumMod val="75000"/>
                              <a:lumOff val="25000"/>
                            </a:schemeClr>
                          </a:solidFill>
                          <a:latin typeface="+mn-lt"/>
                        </a:rPr>
                        <a:t>Identify implementation considerations</a:t>
                      </a:r>
                    </a:p>
                  </a:txBody>
                  <a:tcPr marL="45720" marR="45720" marT="34290" marB="3429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4300" marR="0" lvl="0" indent="-114300" algn="l" rtl="0" eaLnBrk="1" fontAlgn="auto" latinLnBrk="0" hangingPunct="1">
                        <a:lnSpc>
                          <a:spcPct val="100000"/>
                        </a:lnSpc>
                        <a:spcBef>
                          <a:spcPts val="0"/>
                        </a:spcBef>
                        <a:spcAft>
                          <a:spcPts val="0"/>
                        </a:spcAft>
                        <a:buClrTx/>
                        <a:buSzTx/>
                        <a:buFont typeface="Arial" panose="020B0604020202020204" pitchFamily="34" charset="0"/>
                        <a:buChar char="•"/>
                      </a:pPr>
                      <a:r>
                        <a:rPr lang="en-US" sz="1200" b="0" dirty="0">
                          <a:solidFill>
                            <a:schemeClr val="tx1">
                              <a:lumMod val="75000"/>
                              <a:lumOff val="25000"/>
                            </a:schemeClr>
                          </a:solidFill>
                          <a:latin typeface="+mn-lt"/>
                        </a:rPr>
                        <a:t>Review preliminary </a:t>
                      </a:r>
                      <a:r>
                        <a:rPr lang="en-US" sz="1200" b="0" dirty="0" err="1">
                          <a:solidFill>
                            <a:schemeClr val="tx1">
                              <a:lumMod val="75000"/>
                              <a:lumOff val="25000"/>
                            </a:schemeClr>
                          </a:solidFill>
                          <a:latin typeface="+mn-lt"/>
                        </a:rPr>
                        <a:t>recommen</a:t>
                      </a:r>
                      <a:r>
                        <a:rPr lang="en-US" sz="1200" b="0" dirty="0">
                          <a:solidFill>
                            <a:schemeClr val="tx1">
                              <a:lumMod val="75000"/>
                              <a:lumOff val="25000"/>
                            </a:schemeClr>
                          </a:solidFill>
                          <a:latin typeface="+mn-lt"/>
                        </a:rPr>
                        <a:t>-dations with key stake-holders </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a:solidFill>
                          <a:schemeClr val="tx1">
                            <a:lumMod val="75000"/>
                            <a:lumOff val="25000"/>
                          </a:schemeClr>
                        </a:solidFill>
                        <a:latin typeface="+mn-lt"/>
                      </a:endParaRPr>
                    </a:p>
                    <a:p>
                      <a:pPr marL="114300" marR="0" lvl="0" indent="-114300" algn="l">
                        <a:lnSpc>
                          <a:spcPct val="100000"/>
                        </a:lnSpc>
                        <a:spcBef>
                          <a:spcPts val="0"/>
                        </a:spcBef>
                        <a:spcAft>
                          <a:spcPts val="0"/>
                        </a:spcAft>
                        <a:buClrTx/>
                        <a:buSzTx/>
                        <a:buFont typeface="Arial" panose="020B0604020202020204" pitchFamily="34" charset="0"/>
                        <a:buChar char="•"/>
                      </a:pPr>
                      <a:r>
                        <a:rPr lang="en-US" sz="1200" b="0" dirty="0">
                          <a:solidFill>
                            <a:schemeClr val="tx1">
                              <a:lumMod val="75000"/>
                              <a:lumOff val="25000"/>
                            </a:schemeClr>
                          </a:solidFill>
                          <a:latin typeface="+mn-lt"/>
                        </a:rPr>
                        <a:t>Develop final report </a:t>
                      </a:r>
                      <a:endParaRPr lang="en-US" dirty="0"/>
                    </a:p>
                  </a:txBody>
                  <a:tcPr marL="45720" marR="45720">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4615591"/>
                  </a:ext>
                </a:extLst>
              </a:tr>
            </a:tbl>
          </a:graphicData>
        </a:graphic>
      </p:graphicFrame>
      <p:sp>
        <p:nvSpPr>
          <p:cNvPr id="19" name="Arrow: Pentagon 18">
            <a:extLst>
              <a:ext uri="{FF2B5EF4-FFF2-40B4-BE49-F238E27FC236}">
                <a16:creationId xmlns:a16="http://schemas.microsoft.com/office/drawing/2014/main" id="{1FCC1455-2E6A-ED17-A8AB-75B94D5AD320}"/>
              </a:ext>
            </a:extLst>
          </p:cNvPr>
          <p:cNvSpPr/>
          <p:nvPr/>
        </p:nvSpPr>
        <p:spPr>
          <a:xfrm>
            <a:off x="6244043" y="873220"/>
            <a:ext cx="1453564" cy="626099"/>
          </a:xfrm>
          <a:prstGeom prst="homePlate">
            <a:avLst>
              <a:gd name="adj" fmla="val 19548"/>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marL="53975"/>
            <a:r>
              <a:rPr lang="en-US" sz="1200"/>
              <a:t>Formulate recommendations</a:t>
            </a:r>
          </a:p>
        </p:txBody>
      </p:sp>
      <p:sp>
        <p:nvSpPr>
          <p:cNvPr id="18" name="Arrow: Pentagon 17">
            <a:extLst>
              <a:ext uri="{FF2B5EF4-FFF2-40B4-BE49-F238E27FC236}">
                <a16:creationId xmlns:a16="http://schemas.microsoft.com/office/drawing/2014/main" id="{45FAAABD-0884-B3C1-C34A-F1C20D064BB7}"/>
              </a:ext>
            </a:extLst>
          </p:cNvPr>
          <p:cNvSpPr/>
          <p:nvPr/>
        </p:nvSpPr>
        <p:spPr>
          <a:xfrm>
            <a:off x="4919316" y="873220"/>
            <a:ext cx="1438196" cy="626099"/>
          </a:xfrm>
          <a:prstGeom prst="homePlate">
            <a:avLst>
              <a:gd name="adj" fmla="val 19548"/>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Ins="45720" rtlCol="0" anchor="ctr"/>
          <a:lstStyle/>
          <a:p>
            <a:pPr marL="115888"/>
            <a:r>
              <a:rPr lang="en-US" sz="1200"/>
              <a:t>Prioritize opportunities</a:t>
            </a:r>
          </a:p>
        </p:txBody>
      </p:sp>
      <p:sp>
        <p:nvSpPr>
          <p:cNvPr id="21" name="Arrow: Pentagon 20">
            <a:extLst>
              <a:ext uri="{FF2B5EF4-FFF2-40B4-BE49-F238E27FC236}">
                <a16:creationId xmlns:a16="http://schemas.microsoft.com/office/drawing/2014/main" id="{200D4424-901A-5D98-C27C-BB9B062C5863}"/>
              </a:ext>
            </a:extLst>
          </p:cNvPr>
          <p:cNvSpPr/>
          <p:nvPr/>
        </p:nvSpPr>
        <p:spPr>
          <a:xfrm>
            <a:off x="3594589" y="873220"/>
            <a:ext cx="1438196" cy="626099"/>
          </a:xfrm>
          <a:prstGeom prst="homePlate">
            <a:avLst>
              <a:gd name="adj" fmla="val 19548"/>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Ins="45720" rtlCol="0" anchor="ctr"/>
          <a:lstStyle/>
          <a:p>
            <a:pPr marL="115888"/>
            <a:r>
              <a:rPr lang="en-US" sz="1200"/>
              <a:t>Identify opportunities</a:t>
            </a:r>
          </a:p>
        </p:txBody>
      </p:sp>
      <p:sp>
        <p:nvSpPr>
          <p:cNvPr id="17" name="Arrow: Pentagon 16">
            <a:extLst>
              <a:ext uri="{FF2B5EF4-FFF2-40B4-BE49-F238E27FC236}">
                <a16:creationId xmlns:a16="http://schemas.microsoft.com/office/drawing/2014/main" id="{DED8641B-52FE-60EB-4C35-C9AB53B48232}"/>
              </a:ext>
            </a:extLst>
          </p:cNvPr>
          <p:cNvSpPr/>
          <p:nvPr/>
        </p:nvSpPr>
        <p:spPr>
          <a:xfrm>
            <a:off x="2269862" y="873220"/>
            <a:ext cx="1438196" cy="626099"/>
          </a:xfrm>
          <a:prstGeom prst="homePlate">
            <a:avLst>
              <a:gd name="adj" fmla="val 19548"/>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Ins="45720" rtlCol="0" anchor="ctr"/>
          <a:lstStyle/>
          <a:p>
            <a:pPr marL="115888"/>
            <a:r>
              <a:rPr lang="en-US" sz="1200"/>
              <a:t>Define scope and goals</a:t>
            </a:r>
          </a:p>
        </p:txBody>
      </p:sp>
      <p:sp>
        <p:nvSpPr>
          <p:cNvPr id="20" name="Arrow: Pentagon 19">
            <a:extLst>
              <a:ext uri="{FF2B5EF4-FFF2-40B4-BE49-F238E27FC236}">
                <a16:creationId xmlns:a16="http://schemas.microsoft.com/office/drawing/2014/main" id="{B1FBFCF9-3F2C-3153-52AB-B6FC4D526FF3}"/>
              </a:ext>
            </a:extLst>
          </p:cNvPr>
          <p:cNvSpPr/>
          <p:nvPr/>
        </p:nvSpPr>
        <p:spPr>
          <a:xfrm>
            <a:off x="945135" y="873220"/>
            <a:ext cx="1438196" cy="626099"/>
          </a:xfrm>
          <a:prstGeom prst="homePlate">
            <a:avLst>
              <a:gd name="adj" fmla="val 19548"/>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Ins="45720" rtlCol="0" anchor="ctr"/>
          <a:lstStyle/>
          <a:p>
            <a:r>
              <a:rPr lang="en-US" sz="1200"/>
              <a:t>Review regional intermediaries</a:t>
            </a:r>
          </a:p>
        </p:txBody>
      </p:sp>
    </p:spTree>
    <p:extLst>
      <p:ext uri="{BB962C8B-B14F-4D97-AF65-F5344CB8AC3E}">
        <p14:creationId xmlns:p14="http://schemas.microsoft.com/office/powerpoint/2010/main" val="276771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0234F-B6AB-6820-E79B-2AD491691812}"/>
              </a:ext>
            </a:extLst>
          </p:cNvPr>
          <p:cNvSpPr>
            <a:spLocks noGrp="1"/>
          </p:cNvSpPr>
          <p:nvPr>
            <p:ph type="title"/>
          </p:nvPr>
        </p:nvSpPr>
        <p:spPr>
          <a:xfrm>
            <a:off x="508001" y="138250"/>
            <a:ext cx="7199085" cy="990600"/>
          </a:xfrm>
        </p:spPr>
        <p:txBody>
          <a:bodyPr>
            <a:normAutofit/>
          </a:bodyPr>
          <a:lstStyle/>
          <a:p>
            <a:r>
              <a:rPr lang="en-US" sz="2800"/>
              <a:t>Plan for today</a:t>
            </a:r>
          </a:p>
        </p:txBody>
      </p:sp>
      <p:sp>
        <p:nvSpPr>
          <p:cNvPr id="4" name="Content Placeholder 3">
            <a:extLst>
              <a:ext uri="{FF2B5EF4-FFF2-40B4-BE49-F238E27FC236}">
                <a16:creationId xmlns:a16="http://schemas.microsoft.com/office/drawing/2014/main" id="{4E393D3D-100C-70BF-5093-7A879086932C}"/>
              </a:ext>
            </a:extLst>
          </p:cNvPr>
          <p:cNvSpPr>
            <a:spLocks noGrp="1"/>
          </p:cNvSpPr>
          <p:nvPr>
            <p:ph idx="1"/>
          </p:nvPr>
        </p:nvSpPr>
        <p:spPr>
          <a:xfrm>
            <a:off x="508002" y="1093769"/>
            <a:ext cx="6521448" cy="3899048"/>
          </a:xfrm>
        </p:spPr>
        <p:txBody>
          <a:bodyPr vert="horz" lIns="91440" tIns="45720" rIns="91440" bIns="45720" rtlCol="0" anchor="t">
            <a:noAutofit/>
          </a:bodyPr>
          <a:lstStyle/>
          <a:p>
            <a:pPr marL="0" indent="0">
              <a:buNone/>
            </a:pPr>
            <a:r>
              <a:rPr lang="en-US" sz="1400" u="sng" dirty="0"/>
              <a:t>Objectives</a:t>
            </a:r>
          </a:p>
          <a:p>
            <a:pPr marL="571500" lvl="1" indent="-228600">
              <a:spcBef>
                <a:spcPts val="600"/>
              </a:spcBef>
              <a:buFont typeface="+mj-lt"/>
              <a:buAutoNum type="arabicPeriod"/>
            </a:pPr>
            <a:r>
              <a:rPr lang="en-US" sz="1400" dirty="0"/>
              <a:t>Validate directional recommendations </a:t>
            </a:r>
          </a:p>
          <a:p>
            <a:pPr marL="571500" lvl="1" indent="-228600">
              <a:spcBef>
                <a:spcPts val="600"/>
              </a:spcBef>
              <a:buFont typeface="+mj-lt"/>
              <a:buAutoNum type="arabicPeriod"/>
            </a:pPr>
            <a:r>
              <a:rPr lang="en-US" sz="1400" dirty="0"/>
              <a:t>Identify important implementation considerations to support successful planning (the next phase of work)</a:t>
            </a:r>
            <a:endParaRPr lang="en-US" sz="1400" dirty="0">
              <a:solidFill>
                <a:srgbClr val="FF0000"/>
              </a:solidFill>
            </a:endParaRPr>
          </a:p>
          <a:p>
            <a:pPr marL="0" indent="0">
              <a:spcBef>
                <a:spcPts val="1800"/>
              </a:spcBef>
              <a:buNone/>
            </a:pPr>
            <a:r>
              <a:rPr lang="en-US" sz="1400" u="sng" dirty="0"/>
              <a:t>Agenda</a:t>
            </a:r>
          </a:p>
          <a:p>
            <a:pPr marL="642620" lvl="1" indent="-342900">
              <a:spcBef>
                <a:spcPts val="600"/>
              </a:spcBef>
              <a:buFont typeface="+mj-lt"/>
              <a:buAutoNum type="arabicPeriod"/>
            </a:pPr>
            <a:r>
              <a:rPr lang="en-US" sz="1400" dirty="0"/>
              <a:t>Recap goals, scope, and directional recommendations (2:10, 15 min)</a:t>
            </a:r>
          </a:p>
          <a:p>
            <a:pPr marL="642620" lvl="1" indent="-342900">
              <a:spcBef>
                <a:spcPts val="600"/>
              </a:spcBef>
              <a:buFont typeface="+mj-lt"/>
              <a:buAutoNum type="arabicPeriod"/>
            </a:pPr>
            <a:r>
              <a:rPr lang="en-US" sz="1400" dirty="0"/>
              <a:t>Break into working groups (2:25, 50 min)</a:t>
            </a:r>
          </a:p>
          <a:p>
            <a:pPr marL="642620" lvl="1" indent="-342900">
              <a:spcBef>
                <a:spcPts val="600"/>
              </a:spcBef>
              <a:buFont typeface="+mj-lt"/>
              <a:buAutoNum type="arabicPeriod"/>
            </a:pPr>
            <a:r>
              <a:rPr lang="en-US" sz="1400" dirty="0"/>
              <a:t>Debrief breakouts (3:15, 25 min)</a:t>
            </a:r>
          </a:p>
          <a:p>
            <a:pPr marL="642620" lvl="1" indent="-342900">
              <a:spcBef>
                <a:spcPts val="600"/>
              </a:spcBef>
              <a:buAutoNum type="arabicPeriod"/>
            </a:pPr>
            <a:r>
              <a:rPr lang="en-US" sz="1400" dirty="0"/>
              <a:t>Vote on directional recommendations (3:40, 5 min)</a:t>
            </a:r>
          </a:p>
          <a:p>
            <a:pPr marL="642620" lvl="1" indent="-342900">
              <a:spcBef>
                <a:spcPts val="600"/>
              </a:spcBef>
              <a:buFont typeface="+mj-lt"/>
              <a:buAutoNum type="arabicPeriod"/>
            </a:pPr>
            <a:r>
              <a:rPr lang="en-US" sz="1400" dirty="0"/>
              <a:t>Reviewing recommendations with key stakeholders (3:45, 3 min)</a:t>
            </a:r>
          </a:p>
          <a:p>
            <a:pPr marL="642620" lvl="1" indent="-342900">
              <a:spcBef>
                <a:spcPts val="600"/>
              </a:spcBef>
              <a:buFont typeface="+mj-lt"/>
              <a:buAutoNum type="arabicPeriod"/>
            </a:pPr>
            <a:r>
              <a:rPr lang="en-US" sz="1400" dirty="0"/>
              <a:t>Next steps (3:48, 2 min)</a:t>
            </a:r>
          </a:p>
          <a:p>
            <a:pPr marL="642620" lvl="1" indent="-342900">
              <a:spcBef>
                <a:spcPts val="600"/>
              </a:spcBef>
              <a:buFont typeface="+mj-lt"/>
              <a:buAutoNum type="arabicPeriod"/>
            </a:pPr>
            <a:r>
              <a:rPr lang="en-US" sz="1400" dirty="0"/>
              <a:t>Closing &amp; public comment (3:50, 10 min)</a:t>
            </a:r>
          </a:p>
          <a:p>
            <a:pPr marL="642620" lvl="1" indent="-342900">
              <a:spcBef>
                <a:spcPts val="0"/>
              </a:spcBef>
              <a:buFont typeface="+mj-lt"/>
              <a:buAutoNum type="arabicPeriod"/>
            </a:pPr>
            <a:endParaRPr lang="en-US" sz="1400" dirty="0"/>
          </a:p>
          <a:p>
            <a:pPr>
              <a:spcBef>
                <a:spcPts val="0"/>
              </a:spcBef>
            </a:pPr>
            <a:endParaRPr lang="en-US" sz="1400" dirty="0"/>
          </a:p>
          <a:p>
            <a:pPr marL="0" indent="0">
              <a:buNone/>
            </a:pPr>
            <a:endParaRPr lang="en-US" sz="1200" dirty="0"/>
          </a:p>
        </p:txBody>
      </p:sp>
      <p:sp>
        <p:nvSpPr>
          <p:cNvPr id="10" name="Slide Number Placeholder 4">
            <a:extLst>
              <a:ext uri="{FF2B5EF4-FFF2-40B4-BE49-F238E27FC236}">
                <a16:creationId xmlns:a16="http://schemas.microsoft.com/office/drawing/2014/main" id="{AE333398-9C3C-1241-9590-4A46049104E0}"/>
              </a:ext>
            </a:extLst>
          </p:cNvPr>
          <p:cNvSpPr>
            <a:spLocks noGrp="1"/>
          </p:cNvSpPr>
          <p:nvPr>
            <p:ph type="sldNum" sz="quarter"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5</a:t>
            </a:fld>
            <a:endParaRPr lang="en" sz="1000">
              <a:solidFill>
                <a:schemeClr val="bg1"/>
              </a:solidFill>
            </a:endParaRPr>
          </a:p>
        </p:txBody>
      </p:sp>
    </p:spTree>
    <p:extLst>
      <p:ext uri="{BB962C8B-B14F-4D97-AF65-F5344CB8AC3E}">
        <p14:creationId xmlns:p14="http://schemas.microsoft.com/office/powerpoint/2010/main" val="112389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1D980-CF55-0961-EF92-F55FFE272065}"/>
              </a:ext>
            </a:extLst>
          </p:cNvPr>
          <p:cNvSpPr>
            <a:spLocks noGrp="1"/>
          </p:cNvSpPr>
          <p:nvPr>
            <p:ph type="title"/>
          </p:nvPr>
        </p:nvSpPr>
        <p:spPr>
          <a:xfrm>
            <a:off x="214087" y="106616"/>
            <a:ext cx="7925706" cy="990600"/>
          </a:xfrm>
        </p:spPr>
        <p:txBody>
          <a:bodyPr>
            <a:normAutofit/>
          </a:bodyPr>
          <a:lstStyle/>
          <a:p>
            <a:r>
              <a:rPr lang="en-US" sz="2400"/>
              <a:t>Scope for priority 1</a:t>
            </a:r>
          </a:p>
        </p:txBody>
      </p:sp>
      <p:sp>
        <p:nvSpPr>
          <p:cNvPr id="6" name="Slide Number Placeholder 4">
            <a:extLst>
              <a:ext uri="{FF2B5EF4-FFF2-40B4-BE49-F238E27FC236}">
                <a16:creationId xmlns:a16="http://schemas.microsoft.com/office/drawing/2014/main" id="{05D7817F-AED3-E415-6F30-89408DECF768}"/>
              </a:ext>
            </a:extLst>
          </p:cNvPr>
          <p:cNvSpPr>
            <a:spLocks noGrp="1"/>
          </p:cNvSpPr>
          <p:nvPr>
            <p:ph type="sldNum"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6</a:t>
            </a:fld>
            <a:endParaRPr lang="en" sz="1000">
              <a:solidFill>
                <a:schemeClr val="bg1"/>
              </a:solidFill>
            </a:endParaRPr>
          </a:p>
        </p:txBody>
      </p:sp>
      <p:grpSp>
        <p:nvGrpSpPr>
          <p:cNvPr id="17" name="Group 16">
            <a:extLst>
              <a:ext uri="{FF2B5EF4-FFF2-40B4-BE49-F238E27FC236}">
                <a16:creationId xmlns:a16="http://schemas.microsoft.com/office/drawing/2014/main" id="{EB0FC38A-169F-D5A2-38D3-595DCB28178E}"/>
              </a:ext>
            </a:extLst>
          </p:cNvPr>
          <p:cNvGrpSpPr/>
          <p:nvPr/>
        </p:nvGrpSpPr>
        <p:grpSpPr>
          <a:xfrm>
            <a:off x="7236295" y="117663"/>
            <a:ext cx="960519" cy="300082"/>
            <a:chOff x="6162892" y="134088"/>
            <a:chExt cx="960519" cy="300082"/>
          </a:xfrm>
        </p:grpSpPr>
        <p:sp>
          <p:nvSpPr>
            <p:cNvPr id="18" name="TextBox 17">
              <a:extLst>
                <a:ext uri="{FF2B5EF4-FFF2-40B4-BE49-F238E27FC236}">
                  <a16:creationId xmlns:a16="http://schemas.microsoft.com/office/drawing/2014/main" id="{39EB9F4E-2870-183A-EBD2-F5D1A2671822}"/>
                </a:ext>
              </a:extLst>
            </p:cNvPr>
            <p:cNvSpPr txBox="1"/>
            <p:nvPr/>
          </p:nvSpPr>
          <p:spPr>
            <a:xfrm>
              <a:off x="6162892" y="134088"/>
              <a:ext cx="960519" cy="300082"/>
            </a:xfrm>
            <a:prstGeom prst="rect">
              <a:avLst/>
            </a:prstGeom>
            <a:noFill/>
          </p:spPr>
          <p:txBody>
            <a:bodyPr wrap="none" rtlCol="0">
              <a:spAutoFit/>
            </a:bodyPr>
            <a:lstStyle/>
            <a:p>
              <a:r>
                <a:rPr lang="en-US" sz="1350" u="sng">
                  <a:solidFill>
                    <a:schemeClr val="bg1"/>
                  </a:solidFill>
                </a:rPr>
                <a:t>REMINDER</a:t>
              </a:r>
            </a:p>
          </p:txBody>
        </p:sp>
        <p:cxnSp>
          <p:nvCxnSpPr>
            <p:cNvPr id="19" name="Straight Connector 18">
              <a:extLst>
                <a:ext uri="{FF2B5EF4-FFF2-40B4-BE49-F238E27FC236}">
                  <a16:creationId xmlns:a16="http://schemas.microsoft.com/office/drawing/2014/main" id="{7574153E-7904-DE0B-B972-8986D734AA7C}"/>
                </a:ext>
              </a:extLst>
            </p:cNvPr>
            <p:cNvCxnSpPr>
              <a:cxnSpLocks/>
            </p:cNvCxnSpPr>
            <p:nvPr/>
          </p:nvCxnSpPr>
          <p:spPr>
            <a:xfrm>
              <a:off x="6251575" y="187610"/>
              <a:ext cx="75312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 name="Text Placeholder 2">
            <a:extLst>
              <a:ext uri="{FF2B5EF4-FFF2-40B4-BE49-F238E27FC236}">
                <a16:creationId xmlns:a16="http://schemas.microsoft.com/office/drawing/2014/main" id="{EFEAE263-B560-8DAF-9640-DE7E53AF3DAD}"/>
              </a:ext>
            </a:extLst>
          </p:cNvPr>
          <p:cNvSpPr txBox="1">
            <a:spLocks/>
          </p:cNvSpPr>
          <p:nvPr/>
        </p:nvSpPr>
        <p:spPr>
          <a:xfrm>
            <a:off x="429639" y="1876861"/>
            <a:ext cx="2623024" cy="274601"/>
          </a:xfrm>
          <a:prstGeom prst="rect">
            <a:avLst/>
          </a:prstGeom>
        </p:spPr>
        <p:txBody>
          <a:bodyPr vert="horz" lIns="91440" tIns="45720" rIns="91440" bIns="45720" rtlCol="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0" indent="0">
              <a:spcBef>
                <a:spcPts val="0"/>
              </a:spcBef>
              <a:buSzPct val="125000"/>
              <a:buFont typeface="Wingdings 3" charset="2"/>
              <a:buNone/>
            </a:pPr>
            <a:r>
              <a:rPr lang="en-US" sz="1300" b="1">
                <a:latin typeface="Arial" panose="020B0604020202020204" pitchFamily="34" charset="0"/>
                <a:cs typeface="Arial" panose="020B0604020202020204" pitchFamily="34" charset="0"/>
              </a:rPr>
              <a:t>Entities of focus</a:t>
            </a:r>
            <a:r>
              <a:rPr lang="en-US" sz="1300" b="1" baseline="30000">
                <a:latin typeface="Arial" panose="020B0604020202020204" pitchFamily="34" charset="0"/>
                <a:cs typeface="Arial" panose="020B0604020202020204" pitchFamily="34" charset="0"/>
              </a:rPr>
              <a:t>1</a:t>
            </a:r>
            <a:r>
              <a:rPr lang="en-US" sz="1300" b="1">
                <a:latin typeface="Arial" panose="020B0604020202020204" pitchFamily="34" charset="0"/>
                <a:cs typeface="Arial" panose="020B0604020202020204" pitchFamily="34" charset="0"/>
              </a:rPr>
              <a:t>:</a:t>
            </a:r>
          </a:p>
        </p:txBody>
      </p:sp>
      <p:sp>
        <p:nvSpPr>
          <p:cNvPr id="7" name="Content Placeholder 3">
            <a:extLst>
              <a:ext uri="{FF2B5EF4-FFF2-40B4-BE49-F238E27FC236}">
                <a16:creationId xmlns:a16="http://schemas.microsoft.com/office/drawing/2014/main" id="{96DC23C9-DE34-92FF-94A0-4CA947010BC8}"/>
              </a:ext>
            </a:extLst>
          </p:cNvPr>
          <p:cNvSpPr txBox="1">
            <a:spLocks/>
          </p:cNvSpPr>
          <p:nvPr/>
        </p:nvSpPr>
        <p:spPr>
          <a:xfrm>
            <a:off x="429639" y="2205511"/>
            <a:ext cx="3957943" cy="2535946"/>
          </a:xfrm>
          <a:prstGeom prst="rect">
            <a:avLst/>
          </a:prstGeom>
        </p:spPr>
        <p:txBody>
          <a:bodyPr lIns="91440" tIns="45720" rIns="91440" bIns="4572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a:spcBef>
                <a:spcPts val="0"/>
              </a:spcBef>
              <a:buSzPct val="100000"/>
              <a:buFont typeface="Wingdings" panose="05000000000000000000" pitchFamily="2" charset="2"/>
              <a:buChar char="v"/>
            </a:pPr>
            <a:r>
              <a:rPr lang="en-US" sz="1300">
                <a:latin typeface="Arial" panose="020B0604020202020204" pitchFamily="34" charset="0"/>
                <a:cs typeface="Arial" panose="020B0604020202020204" pitchFamily="34" charset="0"/>
              </a:rPr>
              <a:t>Child Care Resource and Referral Agencies (CCR&amp;R) – Child Care Assistance Program</a:t>
            </a:r>
          </a:p>
          <a:p>
            <a:pPr>
              <a:spcBef>
                <a:spcPts val="0"/>
              </a:spcBef>
              <a:buSzPct val="100000"/>
              <a:buFont typeface="Wingdings" panose="05000000000000000000" pitchFamily="2" charset="2"/>
              <a:buChar char="v"/>
            </a:pPr>
            <a:r>
              <a:rPr lang="en-US" sz="1300">
                <a:latin typeface="Arial" panose="020B0604020202020204" pitchFamily="34" charset="0"/>
                <a:cs typeface="Arial" panose="020B0604020202020204" pitchFamily="34" charset="0"/>
              </a:rPr>
              <a:t>Child and Family Connections Offices (CFC) and Local Interagency Councils (LIC) - Early Intervention program</a:t>
            </a:r>
          </a:p>
          <a:p>
            <a:pPr>
              <a:spcBef>
                <a:spcPts val="0"/>
              </a:spcBef>
              <a:buSzPct val="100000"/>
              <a:buFont typeface="Wingdings" panose="05000000000000000000" pitchFamily="2" charset="2"/>
              <a:buChar char="v"/>
            </a:pPr>
            <a:r>
              <a:rPr lang="en-US" sz="1300">
                <a:latin typeface="Arial" panose="020B0604020202020204" pitchFamily="34" charset="0"/>
                <a:cs typeface="Arial" panose="020B0604020202020204" pitchFamily="34" charset="0"/>
              </a:rPr>
              <a:t>Birth to Five Illinois (B-5 IL)</a:t>
            </a:r>
          </a:p>
          <a:p>
            <a:pPr>
              <a:spcBef>
                <a:spcPts val="0"/>
              </a:spcBef>
              <a:buSzPct val="100000"/>
              <a:buFont typeface="Wingdings" panose="05000000000000000000" pitchFamily="2" charset="2"/>
              <a:buChar char="v"/>
            </a:pPr>
            <a:r>
              <a:rPr lang="en-US" sz="1300">
                <a:latin typeface="Arial" panose="020B0604020202020204" pitchFamily="34" charset="0"/>
                <a:cs typeface="Arial" panose="020B0604020202020204" pitchFamily="34" charset="0"/>
              </a:rPr>
              <a:t>All Our Kids Early Childhood Networks (AOK)</a:t>
            </a:r>
          </a:p>
          <a:p>
            <a:pPr>
              <a:spcBef>
                <a:spcPts val="0"/>
              </a:spcBef>
              <a:buSzPct val="100000"/>
              <a:buFont typeface="Wingdings" panose="05000000000000000000" pitchFamily="2" charset="2"/>
              <a:buChar char="v"/>
            </a:pPr>
            <a:r>
              <a:rPr lang="en-US" sz="1300">
                <a:latin typeface="Arial" panose="020B0604020202020204" pitchFamily="34" charset="0"/>
                <a:cs typeface="Arial" panose="020B0604020202020204" pitchFamily="34" charset="0"/>
              </a:rPr>
              <a:t>Coordinated Intake (CI) – MIECHV Home Visiting program</a:t>
            </a:r>
          </a:p>
          <a:p>
            <a:pPr>
              <a:spcBef>
                <a:spcPts val="0"/>
              </a:spcBef>
              <a:buSzPct val="100000"/>
              <a:buFont typeface="Wingdings" panose="05000000000000000000" pitchFamily="2" charset="2"/>
              <a:buChar char="v"/>
            </a:pPr>
            <a:r>
              <a:rPr lang="en-US" sz="1300">
                <a:latin typeface="Arial" panose="020B0604020202020204" pitchFamily="34" charset="0"/>
                <a:cs typeface="Arial" panose="020B0604020202020204" pitchFamily="34" charset="0"/>
              </a:rPr>
              <a:t>Regional Offices of Education (ROE)</a:t>
            </a:r>
          </a:p>
          <a:p>
            <a:endParaRPr lang="en-US" sz="1300">
              <a:latin typeface="Arial" panose="020B0604020202020204" pitchFamily="34" charset="0"/>
              <a:cs typeface="Arial" panose="020B0604020202020204" pitchFamily="34" charset="0"/>
            </a:endParaRPr>
          </a:p>
        </p:txBody>
      </p:sp>
      <p:sp>
        <p:nvSpPr>
          <p:cNvPr id="8" name="Text Placeholder 4">
            <a:extLst>
              <a:ext uri="{FF2B5EF4-FFF2-40B4-BE49-F238E27FC236}">
                <a16:creationId xmlns:a16="http://schemas.microsoft.com/office/drawing/2014/main" id="{E1B36B2C-A373-0CA1-64C4-2F5EA865AC09}"/>
              </a:ext>
            </a:extLst>
          </p:cNvPr>
          <p:cNvSpPr txBox="1">
            <a:spLocks/>
          </p:cNvSpPr>
          <p:nvPr/>
        </p:nvSpPr>
        <p:spPr>
          <a:xfrm>
            <a:off x="4662895" y="1867335"/>
            <a:ext cx="2357381" cy="432197"/>
          </a:xfrm>
          <a:prstGeom prst="rect">
            <a:avLst/>
          </a:prstGeom>
        </p:spPr>
        <p:txBody>
          <a:bodyPr lIns="91440" tIns="45720" rIns="91440" bIns="45720" anchor="t"/>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0" indent="0">
              <a:spcBef>
                <a:spcPts val="0"/>
              </a:spcBef>
              <a:buSzPct val="125000"/>
              <a:buFont typeface="Wingdings 3" charset="2"/>
              <a:buNone/>
            </a:pPr>
            <a:r>
              <a:rPr lang="en-US" sz="1300" b="1">
                <a:latin typeface="Arial" panose="020B0604020202020204" pitchFamily="34" charset="0"/>
                <a:cs typeface="Arial" panose="020B0604020202020204" pitchFamily="34" charset="0"/>
              </a:rPr>
              <a:t>Prioritized functions</a:t>
            </a:r>
            <a:r>
              <a:rPr lang="en-US" sz="1300" b="1" baseline="30000">
                <a:latin typeface="Arial" panose="020B0604020202020204" pitchFamily="34" charset="0"/>
                <a:cs typeface="Arial" panose="020B0604020202020204" pitchFamily="34" charset="0"/>
              </a:rPr>
              <a:t>1</a:t>
            </a:r>
            <a:r>
              <a:rPr lang="en-US" sz="1300" b="1">
                <a:latin typeface="Arial" panose="020B0604020202020204" pitchFamily="34" charset="0"/>
                <a:cs typeface="Arial" panose="020B0604020202020204" pitchFamily="34" charset="0"/>
              </a:rPr>
              <a:t>:</a:t>
            </a:r>
          </a:p>
        </p:txBody>
      </p:sp>
      <p:sp>
        <p:nvSpPr>
          <p:cNvPr id="9" name="Content Placeholder 5">
            <a:extLst>
              <a:ext uri="{FF2B5EF4-FFF2-40B4-BE49-F238E27FC236}">
                <a16:creationId xmlns:a16="http://schemas.microsoft.com/office/drawing/2014/main" id="{D15A7B02-F151-0999-D614-B138DF7B7125}"/>
              </a:ext>
            </a:extLst>
          </p:cNvPr>
          <p:cNvSpPr txBox="1">
            <a:spLocks/>
          </p:cNvSpPr>
          <p:nvPr/>
        </p:nvSpPr>
        <p:spPr>
          <a:xfrm>
            <a:off x="4678136" y="2205510"/>
            <a:ext cx="2544854" cy="2335750"/>
          </a:xfrm>
          <a:prstGeom prst="rect">
            <a:avLst/>
          </a:prstGeom>
        </p:spPr>
        <p:txBody>
          <a:bodyPr lIns="91440" tIns="45720" rIns="91440" bIns="45720" anchor="t">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342900" indent="-342900">
              <a:spcBef>
                <a:spcPts val="0"/>
              </a:spcBef>
              <a:buSzPct val="100000"/>
              <a:buFont typeface="+mj-lt"/>
              <a:buAutoNum type="arabicPeriod"/>
            </a:pPr>
            <a:r>
              <a:rPr lang="en-US" sz="1300">
                <a:latin typeface="Arial" panose="020B0604020202020204" pitchFamily="34" charset="0"/>
                <a:cs typeface="Arial" panose="020B0604020202020204" pitchFamily="34" charset="0"/>
              </a:rPr>
              <a:t>Resource and referral / System point of entry</a:t>
            </a:r>
            <a:endParaRPr lang="en-US" sz="1300">
              <a:solidFill>
                <a:srgbClr val="FF0000"/>
              </a:solidFill>
              <a:latin typeface="Arial" panose="020B0604020202020204" pitchFamily="34" charset="0"/>
              <a:cs typeface="Arial" panose="020B0604020202020204" pitchFamily="34" charset="0"/>
            </a:endParaRPr>
          </a:p>
          <a:p>
            <a:pPr marL="342900" indent="-342900">
              <a:spcBef>
                <a:spcPts val="0"/>
              </a:spcBef>
              <a:buSzPct val="100000"/>
              <a:buFont typeface="+mj-lt"/>
              <a:buAutoNum type="arabicPeriod"/>
            </a:pPr>
            <a:r>
              <a:rPr lang="en-US" sz="1300">
                <a:latin typeface="Arial" panose="020B0604020202020204" pitchFamily="34" charset="0"/>
                <a:cs typeface="Arial" panose="020B0604020202020204" pitchFamily="34" charset="0"/>
              </a:rPr>
              <a:t>Eligibility determination</a:t>
            </a:r>
          </a:p>
          <a:p>
            <a:pPr marL="342900" indent="-342900">
              <a:spcBef>
                <a:spcPts val="0"/>
              </a:spcBef>
              <a:buSzPct val="100000"/>
              <a:buFont typeface="+mj-lt"/>
              <a:buAutoNum type="arabicPeriod"/>
            </a:pPr>
            <a:r>
              <a:rPr lang="en-US" sz="1300">
                <a:solidFill>
                  <a:srgbClr val="404040"/>
                </a:solidFill>
                <a:latin typeface="Arial" panose="020B0604020202020204" pitchFamily="34" charset="0"/>
                <a:cs typeface="Arial" panose="020B0604020202020204" pitchFamily="34" charset="0"/>
              </a:rPr>
              <a:t>Case management</a:t>
            </a:r>
            <a:endParaRPr lang="en-US" sz="1300">
              <a:solidFill>
                <a:srgbClr val="FF0000"/>
              </a:solidFill>
              <a:latin typeface="Arial" panose="020B0604020202020204" pitchFamily="34" charset="0"/>
              <a:cs typeface="Arial" panose="020B0604020202020204" pitchFamily="34" charset="0"/>
            </a:endParaRPr>
          </a:p>
          <a:p>
            <a:pPr marL="342900" indent="-342900">
              <a:spcBef>
                <a:spcPts val="0"/>
              </a:spcBef>
              <a:buSzPct val="100000"/>
              <a:buFont typeface="+mj-lt"/>
              <a:buAutoNum type="arabicPeriod"/>
            </a:pPr>
            <a:r>
              <a:rPr lang="en-US" sz="1300">
                <a:solidFill>
                  <a:srgbClr val="404040"/>
                </a:solidFill>
                <a:latin typeface="Arial" panose="020B0604020202020204" pitchFamily="34" charset="0"/>
                <a:cs typeface="Arial" panose="020B0604020202020204" pitchFamily="34" charset="0"/>
              </a:rPr>
              <a:t>T&amp;TA</a:t>
            </a:r>
            <a:endParaRPr lang="en-US" sz="1300">
              <a:solidFill>
                <a:srgbClr val="FF0000"/>
              </a:solidFill>
              <a:latin typeface="Arial" panose="020B0604020202020204" pitchFamily="34" charset="0"/>
              <a:cs typeface="Arial" panose="020B0604020202020204" pitchFamily="34" charset="0"/>
            </a:endParaRPr>
          </a:p>
          <a:p>
            <a:pPr marL="342900" indent="-342900">
              <a:spcBef>
                <a:spcPts val="0"/>
              </a:spcBef>
              <a:buSzPct val="100000"/>
              <a:buFont typeface="+mj-lt"/>
              <a:buAutoNum type="arabicPeriod"/>
            </a:pPr>
            <a:r>
              <a:rPr lang="en-US" sz="1300">
                <a:latin typeface="Arial" panose="020B0604020202020204" pitchFamily="34" charset="0"/>
                <a:cs typeface="Arial" panose="020B0604020202020204" pitchFamily="34" charset="0"/>
              </a:rPr>
              <a:t>Community development, e</a:t>
            </a:r>
            <a:r>
              <a:rPr lang="en-US" sz="1300">
                <a:solidFill>
                  <a:srgbClr val="404040"/>
                </a:solidFill>
                <a:latin typeface="Arial" panose="020B0604020202020204" pitchFamily="34" charset="0"/>
                <a:cs typeface="Arial" panose="020B0604020202020204" pitchFamily="34" charset="0"/>
              </a:rPr>
              <a:t>levating community voice</a:t>
            </a:r>
          </a:p>
        </p:txBody>
      </p:sp>
      <p:cxnSp>
        <p:nvCxnSpPr>
          <p:cNvPr id="10" name="Straight Connector 9">
            <a:extLst>
              <a:ext uri="{FF2B5EF4-FFF2-40B4-BE49-F238E27FC236}">
                <a16:creationId xmlns:a16="http://schemas.microsoft.com/office/drawing/2014/main" id="{C6838706-5407-1BA7-35B4-09BCC3390469}"/>
              </a:ext>
            </a:extLst>
          </p:cNvPr>
          <p:cNvCxnSpPr>
            <a:cxnSpLocks/>
          </p:cNvCxnSpPr>
          <p:nvPr/>
        </p:nvCxnSpPr>
        <p:spPr>
          <a:xfrm flipH="1">
            <a:off x="4751137" y="2153996"/>
            <a:ext cx="22691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B89C033-DEDB-5B60-DE2C-71FD1F3ADB4A}"/>
              </a:ext>
            </a:extLst>
          </p:cNvPr>
          <p:cNvCxnSpPr>
            <a:cxnSpLocks/>
          </p:cNvCxnSpPr>
          <p:nvPr/>
        </p:nvCxnSpPr>
        <p:spPr>
          <a:xfrm flipH="1">
            <a:off x="470835" y="2153996"/>
            <a:ext cx="3632439"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AB4FA23-366F-7C5E-A80B-61594082966C}"/>
              </a:ext>
            </a:extLst>
          </p:cNvPr>
          <p:cNvSpPr txBox="1"/>
          <p:nvPr/>
        </p:nvSpPr>
        <p:spPr>
          <a:xfrm>
            <a:off x="376783" y="4534346"/>
            <a:ext cx="6337781" cy="584775"/>
          </a:xfrm>
          <a:prstGeom prst="rect">
            <a:avLst/>
          </a:prstGeom>
          <a:solidFill>
            <a:schemeClr val="bg1"/>
          </a:solidFill>
        </p:spPr>
        <p:txBody>
          <a:bodyPr wrap="square" rtlCol="0">
            <a:spAutoFit/>
          </a:bodyPr>
          <a:lstStyle/>
          <a:p>
            <a:r>
              <a:rPr lang="en-US" sz="800"/>
              <a:t>1 Entities and functions were prioritized in the March IAC meeting and finalized via committee member review of a scope document. HS Policy Council was included at first but removed since functions were deemed to be hyperlocal. ROEs currently have no statutory requirements in ECEC, but they continue to be included as a potential growth area. A few ROEs support ECEC but do so through individually sought out grants and other funding sources. </a:t>
            </a:r>
          </a:p>
        </p:txBody>
      </p:sp>
      <p:sp>
        <p:nvSpPr>
          <p:cNvPr id="15" name="Content Placeholder 2">
            <a:extLst>
              <a:ext uri="{FF2B5EF4-FFF2-40B4-BE49-F238E27FC236}">
                <a16:creationId xmlns:a16="http://schemas.microsoft.com/office/drawing/2014/main" id="{0FE9A61D-B043-EC05-2057-814BDD328F4E}"/>
              </a:ext>
            </a:extLst>
          </p:cNvPr>
          <p:cNvSpPr>
            <a:spLocks noGrp="1"/>
          </p:cNvSpPr>
          <p:nvPr>
            <p:ph idx="1"/>
          </p:nvPr>
        </p:nvSpPr>
        <p:spPr>
          <a:xfrm>
            <a:off x="429638" y="721684"/>
            <a:ext cx="7048847" cy="1237745"/>
          </a:xfrm>
        </p:spPr>
        <p:txBody>
          <a:bodyPr vert="horz" lIns="91440" tIns="45720" rIns="91440" bIns="45720" rtlCol="0" anchor="t">
            <a:noAutofit/>
          </a:bodyPr>
          <a:lstStyle/>
          <a:p>
            <a:pPr marL="0" indent="0">
              <a:spcBef>
                <a:spcPts val="0"/>
              </a:spcBef>
              <a:buSzPct val="125000"/>
              <a:buNone/>
            </a:pPr>
            <a:r>
              <a:rPr lang="en-US" sz="1300" b="1">
                <a:latin typeface="Arial"/>
                <a:cs typeface="Arial"/>
              </a:rPr>
              <a:t>How we are defining regional intermediary for this work:</a:t>
            </a:r>
          </a:p>
          <a:p>
            <a:pPr marL="0" indent="0">
              <a:spcBef>
                <a:spcPts val="0"/>
              </a:spcBef>
              <a:buSzPct val="100000"/>
              <a:buNone/>
            </a:pPr>
            <a:r>
              <a:rPr lang="en-US" sz="1300">
                <a:latin typeface="Arial" panose="020B0604020202020204" pitchFamily="34" charset="0"/>
                <a:cs typeface="Arial" panose="020B0604020202020204" pitchFamily="34" charset="0"/>
              </a:rPr>
              <a:t>Regional intermediaries are State-funded, nongovernmental infrastructures that help facilitate the efficient administration of ECEC programs at a regional and/or county level by supporting community members to access and utilize State programs/funds to address local needs.</a:t>
            </a:r>
          </a:p>
        </p:txBody>
      </p:sp>
    </p:spTree>
    <p:extLst>
      <p:ext uri="{BB962C8B-B14F-4D97-AF65-F5344CB8AC3E}">
        <p14:creationId xmlns:p14="http://schemas.microsoft.com/office/powerpoint/2010/main" val="30371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D63AE-E43A-32D0-B9DC-6EFC3C378DEB}"/>
              </a:ext>
            </a:extLst>
          </p:cNvPr>
          <p:cNvSpPr>
            <a:spLocks noGrp="1"/>
          </p:cNvSpPr>
          <p:nvPr>
            <p:ph type="title"/>
          </p:nvPr>
        </p:nvSpPr>
        <p:spPr>
          <a:xfrm>
            <a:off x="268941" y="156339"/>
            <a:ext cx="7830031" cy="990600"/>
          </a:xfrm>
        </p:spPr>
        <p:txBody>
          <a:bodyPr>
            <a:noAutofit/>
          </a:bodyPr>
          <a:lstStyle/>
          <a:p>
            <a:r>
              <a:rPr lang="en-US" sz="2400"/>
              <a:t>Objectives and goals</a:t>
            </a:r>
          </a:p>
        </p:txBody>
      </p:sp>
      <p:sp>
        <p:nvSpPr>
          <p:cNvPr id="8" name="Freeform: Shape 7">
            <a:extLst>
              <a:ext uri="{FF2B5EF4-FFF2-40B4-BE49-F238E27FC236}">
                <a16:creationId xmlns:a16="http://schemas.microsoft.com/office/drawing/2014/main" id="{2CB7FAD7-CE80-2141-E5A5-2B931F3306DF}"/>
              </a:ext>
            </a:extLst>
          </p:cNvPr>
          <p:cNvSpPr/>
          <p:nvPr/>
        </p:nvSpPr>
        <p:spPr>
          <a:xfrm>
            <a:off x="4064466" y="3110056"/>
            <a:ext cx="2707388" cy="1030905"/>
          </a:xfrm>
          <a:custGeom>
            <a:avLst/>
            <a:gdLst>
              <a:gd name="connsiteX0" fmla="*/ 0 w 2690015"/>
              <a:gd name="connsiteY0" fmla="*/ 118519 h 1185186"/>
              <a:gd name="connsiteX1" fmla="*/ 118519 w 2690015"/>
              <a:gd name="connsiteY1" fmla="*/ 0 h 1185186"/>
              <a:gd name="connsiteX2" fmla="*/ 2571496 w 2690015"/>
              <a:gd name="connsiteY2" fmla="*/ 0 h 1185186"/>
              <a:gd name="connsiteX3" fmla="*/ 2690015 w 2690015"/>
              <a:gd name="connsiteY3" fmla="*/ 118519 h 1185186"/>
              <a:gd name="connsiteX4" fmla="*/ 2690015 w 2690015"/>
              <a:gd name="connsiteY4" fmla="*/ 1066667 h 1185186"/>
              <a:gd name="connsiteX5" fmla="*/ 2571496 w 2690015"/>
              <a:gd name="connsiteY5" fmla="*/ 1185186 h 1185186"/>
              <a:gd name="connsiteX6" fmla="*/ 118519 w 2690015"/>
              <a:gd name="connsiteY6" fmla="*/ 1185186 h 1185186"/>
              <a:gd name="connsiteX7" fmla="*/ 0 w 2690015"/>
              <a:gd name="connsiteY7" fmla="*/ 1066667 h 1185186"/>
              <a:gd name="connsiteX8" fmla="*/ 0 w 2690015"/>
              <a:gd name="connsiteY8" fmla="*/ 118519 h 118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0015" h="1185186">
                <a:moveTo>
                  <a:pt x="0" y="118519"/>
                </a:moveTo>
                <a:cubicBezTo>
                  <a:pt x="0" y="53063"/>
                  <a:pt x="53063" y="0"/>
                  <a:pt x="118519" y="0"/>
                </a:cubicBezTo>
                <a:lnTo>
                  <a:pt x="2571496" y="0"/>
                </a:lnTo>
                <a:cubicBezTo>
                  <a:pt x="2636952" y="0"/>
                  <a:pt x="2690015" y="53063"/>
                  <a:pt x="2690015" y="118519"/>
                </a:cubicBezTo>
                <a:lnTo>
                  <a:pt x="2690015" y="1066667"/>
                </a:lnTo>
                <a:cubicBezTo>
                  <a:pt x="2690015" y="1132123"/>
                  <a:pt x="2636952" y="1185186"/>
                  <a:pt x="2571496" y="1185186"/>
                </a:cubicBezTo>
                <a:lnTo>
                  <a:pt x="118519" y="1185186"/>
                </a:lnTo>
                <a:cubicBezTo>
                  <a:pt x="53063" y="1185186"/>
                  <a:pt x="0" y="1132123"/>
                  <a:pt x="0" y="1066667"/>
                </a:cubicBezTo>
                <a:lnTo>
                  <a:pt x="0" y="118519"/>
                </a:lnTo>
                <a:close/>
              </a:path>
            </a:pathLst>
          </a:custGeom>
          <a:ln>
            <a:noFill/>
          </a:ln>
        </p:spPr>
        <p:style>
          <a:lnRef idx="2">
            <a:schemeClr val="accent2">
              <a:hueOff val="-1808300"/>
              <a:satOff val="-1104"/>
              <a:lumOff val="431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33040" tIns="182880" rIns="26035" bIns="26036" numCol="1" spcCol="1270" anchor="ctr" anchorCtr="0">
            <a:noAutofit/>
          </a:bodyPr>
          <a:lstStyle/>
          <a:p>
            <a:pPr marL="0" lvl="1" algn="l" defTabSz="400050">
              <a:lnSpc>
                <a:spcPct val="90000"/>
              </a:lnSpc>
              <a:spcBef>
                <a:spcPct val="0"/>
              </a:spcBef>
              <a:spcAft>
                <a:spcPct val="15000"/>
              </a:spcAft>
            </a:pPr>
            <a:r>
              <a:rPr lang="en-US" sz="1200" kern="1200">
                <a:solidFill>
                  <a:schemeClr val="tx1">
                    <a:lumMod val="75000"/>
                    <a:lumOff val="25000"/>
                  </a:schemeClr>
                </a:solidFill>
                <a:latin typeface="Arial" panose="020B0604020202020204" pitchFamily="34" charset="0"/>
                <a:cs typeface="Arial" panose="020B0604020202020204" pitchFamily="34" charset="0"/>
              </a:rPr>
              <a:t>Streamline operations and reduce duplication to increases funding efficacy and expand equitable access to services.</a:t>
            </a:r>
            <a:endParaRPr lang="en-US" sz="1000" kern="120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2795B174-1091-007C-C563-BCC857BFBAD6}"/>
              </a:ext>
            </a:extLst>
          </p:cNvPr>
          <p:cNvSpPr/>
          <p:nvPr/>
        </p:nvSpPr>
        <p:spPr>
          <a:xfrm>
            <a:off x="484094" y="3110056"/>
            <a:ext cx="2707389" cy="1030905"/>
          </a:xfrm>
          <a:custGeom>
            <a:avLst/>
            <a:gdLst>
              <a:gd name="connsiteX0" fmla="*/ 0 w 2787735"/>
              <a:gd name="connsiteY0" fmla="*/ 118519 h 1185186"/>
              <a:gd name="connsiteX1" fmla="*/ 118519 w 2787735"/>
              <a:gd name="connsiteY1" fmla="*/ 0 h 1185186"/>
              <a:gd name="connsiteX2" fmla="*/ 2669216 w 2787735"/>
              <a:gd name="connsiteY2" fmla="*/ 0 h 1185186"/>
              <a:gd name="connsiteX3" fmla="*/ 2787735 w 2787735"/>
              <a:gd name="connsiteY3" fmla="*/ 118519 h 1185186"/>
              <a:gd name="connsiteX4" fmla="*/ 2787735 w 2787735"/>
              <a:gd name="connsiteY4" fmla="*/ 1066667 h 1185186"/>
              <a:gd name="connsiteX5" fmla="*/ 2669216 w 2787735"/>
              <a:gd name="connsiteY5" fmla="*/ 1185186 h 1185186"/>
              <a:gd name="connsiteX6" fmla="*/ 118519 w 2787735"/>
              <a:gd name="connsiteY6" fmla="*/ 1185186 h 1185186"/>
              <a:gd name="connsiteX7" fmla="*/ 0 w 2787735"/>
              <a:gd name="connsiteY7" fmla="*/ 1066667 h 1185186"/>
              <a:gd name="connsiteX8" fmla="*/ 0 w 2787735"/>
              <a:gd name="connsiteY8" fmla="*/ 118519 h 118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7735" h="1185186">
                <a:moveTo>
                  <a:pt x="0" y="118519"/>
                </a:moveTo>
                <a:cubicBezTo>
                  <a:pt x="0" y="53063"/>
                  <a:pt x="53063" y="0"/>
                  <a:pt x="118519" y="0"/>
                </a:cubicBezTo>
                <a:lnTo>
                  <a:pt x="2669216" y="0"/>
                </a:lnTo>
                <a:cubicBezTo>
                  <a:pt x="2734672" y="0"/>
                  <a:pt x="2787735" y="53063"/>
                  <a:pt x="2787735" y="118519"/>
                </a:cubicBezTo>
                <a:lnTo>
                  <a:pt x="2787735" y="1066667"/>
                </a:lnTo>
                <a:cubicBezTo>
                  <a:pt x="2787735" y="1132123"/>
                  <a:pt x="2734672" y="1185186"/>
                  <a:pt x="2669216" y="1185186"/>
                </a:cubicBezTo>
                <a:lnTo>
                  <a:pt x="118519" y="1185186"/>
                </a:lnTo>
                <a:cubicBezTo>
                  <a:pt x="53063" y="1185186"/>
                  <a:pt x="0" y="1132123"/>
                  <a:pt x="0" y="1066667"/>
                </a:cubicBezTo>
                <a:lnTo>
                  <a:pt x="0" y="118519"/>
                </a:lnTo>
                <a:close/>
              </a:path>
            </a:pathLst>
          </a:custGeom>
          <a:ln>
            <a:noFill/>
          </a:ln>
        </p:spPr>
        <p:style>
          <a:lnRef idx="2">
            <a:schemeClr val="accent2">
              <a:hueOff val="-2712450"/>
              <a:satOff val="-1656"/>
              <a:lumOff val="647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755" tIns="182880" rIns="731520" bIns="71755" numCol="1" spcCol="1270" anchor="t" anchorCtr="0">
            <a:noAutofit/>
          </a:bodyPr>
          <a:lstStyle/>
          <a:p>
            <a:pPr marL="0" lvl="1" defTabSz="400050">
              <a:lnSpc>
                <a:spcPct val="90000"/>
              </a:lnSpc>
              <a:spcBef>
                <a:spcPct val="0"/>
              </a:spcBef>
              <a:spcAft>
                <a:spcPct val="15000"/>
              </a:spcAft>
            </a:pPr>
            <a:r>
              <a:rPr lang="en-US" sz="1200" kern="1200">
                <a:solidFill>
                  <a:schemeClr val="tx1">
                    <a:lumMod val="75000"/>
                    <a:lumOff val="25000"/>
                  </a:schemeClr>
                </a:solidFill>
                <a:latin typeface="Arial" panose="020B0604020202020204" pitchFamily="34" charset="0"/>
                <a:cs typeface="Arial" panose="020B0604020202020204" pitchFamily="34" charset="0"/>
              </a:rPr>
              <a:t>Enable more collaboration</a:t>
            </a:r>
          </a:p>
          <a:p>
            <a:pPr marL="0" lvl="1" defTabSz="400050">
              <a:lnSpc>
                <a:spcPct val="90000"/>
              </a:lnSpc>
              <a:spcBef>
                <a:spcPct val="0"/>
              </a:spcBef>
              <a:spcAft>
                <a:spcPct val="15000"/>
              </a:spcAft>
            </a:pPr>
            <a:r>
              <a:rPr lang="en-US" sz="1200" kern="1200">
                <a:solidFill>
                  <a:schemeClr val="tx1">
                    <a:lumMod val="75000"/>
                    <a:lumOff val="25000"/>
                  </a:schemeClr>
                </a:solidFill>
                <a:latin typeface="Arial" panose="020B0604020202020204" pitchFamily="34" charset="0"/>
                <a:cs typeface="Arial" panose="020B0604020202020204" pitchFamily="34" charset="0"/>
              </a:rPr>
              <a:t>between regional intermediaries and with local collaborations to </a:t>
            </a:r>
          </a:p>
          <a:p>
            <a:pPr marL="0" lvl="1" defTabSz="400050">
              <a:lnSpc>
                <a:spcPct val="90000"/>
              </a:lnSpc>
              <a:spcBef>
                <a:spcPct val="0"/>
              </a:spcBef>
              <a:spcAft>
                <a:spcPct val="15000"/>
              </a:spcAft>
            </a:pPr>
            <a:r>
              <a:rPr lang="en-US" sz="1200" kern="1200">
                <a:solidFill>
                  <a:schemeClr val="tx1">
                    <a:lumMod val="75000"/>
                    <a:lumOff val="25000"/>
                  </a:schemeClr>
                </a:solidFill>
                <a:latin typeface="Arial" panose="020B0604020202020204" pitchFamily="34" charset="0"/>
                <a:cs typeface="Arial" panose="020B0604020202020204" pitchFamily="34" charset="0"/>
              </a:rPr>
              <a:t>improve services and align </a:t>
            </a:r>
          </a:p>
          <a:p>
            <a:pPr marL="0" lvl="1" defTabSz="400050">
              <a:lnSpc>
                <a:spcPct val="90000"/>
              </a:lnSpc>
              <a:spcBef>
                <a:spcPct val="0"/>
              </a:spcBef>
              <a:spcAft>
                <a:spcPct val="15000"/>
              </a:spcAft>
            </a:pPr>
            <a:r>
              <a:rPr lang="en-US" sz="1200" kern="1200">
                <a:solidFill>
                  <a:schemeClr val="tx1">
                    <a:lumMod val="75000"/>
                    <a:lumOff val="25000"/>
                  </a:schemeClr>
                </a:solidFill>
                <a:latin typeface="Arial" panose="020B0604020202020204" pitchFamily="34" charset="0"/>
                <a:cs typeface="Arial" panose="020B0604020202020204" pitchFamily="34" charset="0"/>
              </a:rPr>
              <a:t>supports to local needs.</a:t>
            </a:r>
            <a:endParaRPr lang="en-US" sz="1200">
              <a:solidFill>
                <a:schemeClr val="tx1">
                  <a:lumMod val="75000"/>
                  <a:lumOff val="25000"/>
                </a:schemeClr>
              </a:solidFill>
              <a:latin typeface="Arial" panose="020B0604020202020204"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22BB6FF2-9377-649D-AA21-6EE22EC76170}"/>
              </a:ext>
            </a:extLst>
          </p:cNvPr>
          <p:cNvSpPr/>
          <p:nvPr/>
        </p:nvSpPr>
        <p:spPr>
          <a:xfrm>
            <a:off x="4026046" y="1857727"/>
            <a:ext cx="2981792" cy="994753"/>
          </a:xfrm>
          <a:custGeom>
            <a:avLst/>
            <a:gdLst>
              <a:gd name="connsiteX0" fmla="*/ 0 w 2629326"/>
              <a:gd name="connsiteY0" fmla="*/ 118519 h 1185186"/>
              <a:gd name="connsiteX1" fmla="*/ 118519 w 2629326"/>
              <a:gd name="connsiteY1" fmla="*/ 0 h 1185186"/>
              <a:gd name="connsiteX2" fmla="*/ 2510807 w 2629326"/>
              <a:gd name="connsiteY2" fmla="*/ 0 h 1185186"/>
              <a:gd name="connsiteX3" fmla="*/ 2629326 w 2629326"/>
              <a:gd name="connsiteY3" fmla="*/ 118519 h 1185186"/>
              <a:gd name="connsiteX4" fmla="*/ 2629326 w 2629326"/>
              <a:gd name="connsiteY4" fmla="*/ 1066667 h 1185186"/>
              <a:gd name="connsiteX5" fmla="*/ 2510807 w 2629326"/>
              <a:gd name="connsiteY5" fmla="*/ 1185186 h 1185186"/>
              <a:gd name="connsiteX6" fmla="*/ 118519 w 2629326"/>
              <a:gd name="connsiteY6" fmla="*/ 1185186 h 1185186"/>
              <a:gd name="connsiteX7" fmla="*/ 0 w 2629326"/>
              <a:gd name="connsiteY7" fmla="*/ 1066667 h 1185186"/>
              <a:gd name="connsiteX8" fmla="*/ 0 w 2629326"/>
              <a:gd name="connsiteY8" fmla="*/ 118519 h 118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9326" h="1185186">
                <a:moveTo>
                  <a:pt x="0" y="118519"/>
                </a:moveTo>
                <a:cubicBezTo>
                  <a:pt x="0" y="53063"/>
                  <a:pt x="53063" y="0"/>
                  <a:pt x="118519" y="0"/>
                </a:cubicBezTo>
                <a:lnTo>
                  <a:pt x="2510807" y="0"/>
                </a:lnTo>
                <a:cubicBezTo>
                  <a:pt x="2576263" y="0"/>
                  <a:pt x="2629326" y="53063"/>
                  <a:pt x="2629326" y="118519"/>
                </a:cubicBezTo>
                <a:lnTo>
                  <a:pt x="2629326" y="1066667"/>
                </a:lnTo>
                <a:cubicBezTo>
                  <a:pt x="2629326" y="1132123"/>
                  <a:pt x="2576263" y="1185186"/>
                  <a:pt x="2510807" y="1185186"/>
                </a:cubicBezTo>
                <a:lnTo>
                  <a:pt x="118519" y="1185186"/>
                </a:lnTo>
                <a:cubicBezTo>
                  <a:pt x="53063" y="1185186"/>
                  <a:pt x="0" y="1132123"/>
                  <a:pt x="0" y="1066667"/>
                </a:cubicBezTo>
                <a:lnTo>
                  <a:pt x="0" y="118519"/>
                </a:lnTo>
                <a:close/>
              </a:path>
            </a:pathLst>
          </a:custGeom>
          <a:ln>
            <a:noFill/>
          </a:ln>
        </p:spPr>
        <p:style>
          <a:lnRef idx="2">
            <a:schemeClr val="accent2">
              <a:hueOff val="-904150"/>
              <a:satOff val="-552"/>
              <a:lumOff val="215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0553" tIns="71755" rIns="71755" bIns="368052" numCol="1" spcCol="1270" anchor="t" anchorCtr="0">
            <a:noAutofit/>
          </a:bodyPr>
          <a:lstStyle/>
          <a:p>
            <a:pPr marL="0" lvl="1" algn="l" defTabSz="400050">
              <a:lnSpc>
                <a:spcPct val="90000"/>
              </a:lnSpc>
              <a:spcBef>
                <a:spcPct val="0"/>
              </a:spcBef>
              <a:spcAft>
                <a:spcPct val="15000"/>
              </a:spcAft>
            </a:pPr>
            <a:r>
              <a:rPr lang="en-US" sz="1200" kern="1200">
                <a:solidFill>
                  <a:schemeClr val="tx1">
                    <a:lumMod val="75000"/>
                    <a:lumOff val="25000"/>
                  </a:schemeClr>
                </a:solidFill>
                <a:latin typeface="Arial" panose="020B0604020202020204" pitchFamily="34" charset="0"/>
                <a:cs typeface="Arial" panose="020B0604020202020204" pitchFamily="34" charset="0"/>
              </a:rPr>
              <a:t>Expand service providers’ access to more uniform professional development, training, and technical assistance and increase their capacity to make referrals.</a:t>
            </a:r>
          </a:p>
        </p:txBody>
      </p:sp>
      <p:sp>
        <p:nvSpPr>
          <p:cNvPr id="11" name="Freeform: Shape 10">
            <a:extLst>
              <a:ext uri="{FF2B5EF4-FFF2-40B4-BE49-F238E27FC236}">
                <a16:creationId xmlns:a16="http://schemas.microsoft.com/office/drawing/2014/main" id="{D8AF8ACC-1E72-B5E1-3B42-B63E4330CF71}"/>
              </a:ext>
            </a:extLst>
          </p:cNvPr>
          <p:cNvSpPr/>
          <p:nvPr/>
        </p:nvSpPr>
        <p:spPr>
          <a:xfrm>
            <a:off x="484094" y="1857727"/>
            <a:ext cx="2558653" cy="1030905"/>
          </a:xfrm>
          <a:custGeom>
            <a:avLst/>
            <a:gdLst>
              <a:gd name="connsiteX0" fmla="*/ 0 w 2475600"/>
              <a:gd name="connsiteY0" fmla="*/ 118519 h 1185186"/>
              <a:gd name="connsiteX1" fmla="*/ 118519 w 2475600"/>
              <a:gd name="connsiteY1" fmla="*/ 0 h 1185186"/>
              <a:gd name="connsiteX2" fmla="*/ 2357081 w 2475600"/>
              <a:gd name="connsiteY2" fmla="*/ 0 h 1185186"/>
              <a:gd name="connsiteX3" fmla="*/ 2475600 w 2475600"/>
              <a:gd name="connsiteY3" fmla="*/ 118519 h 1185186"/>
              <a:gd name="connsiteX4" fmla="*/ 2475600 w 2475600"/>
              <a:gd name="connsiteY4" fmla="*/ 1066667 h 1185186"/>
              <a:gd name="connsiteX5" fmla="*/ 2357081 w 2475600"/>
              <a:gd name="connsiteY5" fmla="*/ 1185186 h 1185186"/>
              <a:gd name="connsiteX6" fmla="*/ 118519 w 2475600"/>
              <a:gd name="connsiteY6" fmla="*/ 1185186 h 1185186"/>
              <a:gd name="connsiteX7" fmla="*/ 0 w 2475600"/>
              <a:gd name="connsiteY7" fmla="*/ 1066667 h 1185186"/>
              <a:gd name="connsiteX8" fmla="*/ 0 w 2475600"/>
              <a:gd name="connsiteY8" fmla="*/ 118519 h 118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5600" h="1185186">
                <a:moveTo>
                  <a:pt x="0" y="118519"/>
                </a:moveTo>
                <a:cubicBezTo>
                  <a:pt x="0" y="53063"/>
                  <a:pt x="53063" y="0"/>
                  <a:pt x="118519" y="0"/>
                </a:cubicBezTo>
                <a:lnTo>
                  <a:pt x="2357081" y="0"/>
                </a:lnTo>
                <a:cubicBezTo>
                  <a:pt x="2422537" y="0"/>
                  <a:pt x="2475600" y="53063"/>
                  <a:pt x="2475600" y="118519"/>
                </a:cubicBezTo>
                <a:lnTo>
                  <a:pt x="2475600" y="1066667"/>
                </a:lnTo>
                <a:cubicBezTo>
                  <a:pt x="2475600" y="1132123"/>
                  <a:pt x="2422537" y="1185186"/>
                  <a:pt x="2357081" y="1185186"/>
                </a:cubicBezTo>
                <a:lnTo>
                  <a:pt x="118519" y="1185186"/>
                </a:lnTo>
                <a:cubicBezTo>
                  <a:pt x="53063" y="1185186"/>
                  <a:pt x="0" y="1132123"/>
                  <a:pt x="0" y="1066667"/>
                </a:cubicBezTo>
                <a:lnTo>
                  <a:pt x="0" y="118519"/>
                </a:lnTo>
                <a:close/>
              </a:path>
            </a:pathLst>
          </a:custGeom>
          <a:ln>
            <a:noFill/>
          </a:ln>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755" tIns="71755" rIns="731520" bIns="368052" numCol="1" spcCol="1270" anchor="t" anchorCtr="0">
            <a:noAutofit/>
          </a:bodyPr>
          <a:lstStyle/>
          <a:p>
            <a:pPr marL="0" lvl="1" algn="l" defTabSz="400050">
              <a:lnSpc>
                <a:spcPct val="90000"/>
              </a:lnSpc>
              <a:spcBef>
                <a:spcPct val="0"/>
              </a:spcBef>
              <a:spcAft>
                <a:spcPct val="15000"/>
              </a:spcAft>
            </a:pPr>
            <a:r>
              <a:rPr lang="en-US" sz="1200" kern="1200">
                <a:solidFill>
                  <a:schemeClr val="tx1">
                    <a:lumMod val="75000"/>
                    <a:lumOff val="25000"/>
                  </a:schemeClr>
                </a:solidFill>
                <a:latin typeface="Arial" panose="020B0604020202020204" pitchFamily="34" charset="0"/>
                <a:cs typeface="Arial" panose="020B0604020202020204" pitchFamily="34" charset="0"/>
              </a:rPr>
              <a:t>Create a more efficient, simplified, consistent, and seamless experience for families to connect to services.</a:t>
            </a:r>
            <a:endParaRPr lang="en-US" sz="1200">
              <a:solidFill>
                <a:schemeClr val="tx1">
                  <a:lumMod val="75000"/>
                  <a:lumOff val="25000"/>
                </a:schemeClr>
              </a:solidFill>
              <a:latin typeface="Arial" panose="020B0604020202020204" pitchFamily="34" charset="0"/>
              <a:cs typeface="Arial" panose="020B0604020202020204" pitchFamily="34" charset="0"/>
            </a:endParaRPr>
          </a:p>
        </p:txBody>
      </p:sp>
      <p:sp>
        <p:nvSpPr>
          <p:cNvPr id="22" name="Text Placeholder 3">
            <a:extLst>
              <a:ext uri="{FF2B5EF4-FFF2-40B4-BE49-F238E27FC236}">
                <a16:creationId xmlns:a16="http://schemas.microsoft.com/office/drawing/2014/main" id="{A63B2B16-50B1-2B36-F197-B9971F531884}"/>
              </a:ext>
            </a:extLst>
          </p:cNvPr>
          <p:cNvSpPr txBox="1">
            <a:spLocks/>
          </p:cNvSpPr>
          <p:nvPr/>
        </p:nvSpPr>
        <p:spPr>
          <a:xfrm>
            <a:off x="2976389" y="1734012"/>
            <a:ext cx="1249830" cy="362141"/>
          </a:xfrm>
          <a:prstGeom prst="rect">
            <a:avLst/>
          </a:prstGeom>
          <a:noFill/>
          <a:ln>
            <a:noFill/>
          </a:ln>
        </p:spPr>
        <p:txBody>
          <a:bodyPr spcFirstLastPara="1" vert="horz" wrap="square" lIns="91425" tIns="91425" rIns="91425" bIns="91425" rtlCol="0" anchor="t" anchorCtr="0">
            <a:noAutofit/>
          </a:bodyPr>
          <a:lstStyle>
            <a:lvl1pPr marL="457200" lvl="0" indent="-317500" algn="l" defTabSz="342900" rtl="0" eaLnBrk="1" latinLnBrk="0" hangingPunct="1">
              <a:lnSpc>
                <a:spcPct val="115000"/>
              </a:lnSpc>
              <a:spcBef>
                <a:spcPts val="0"/>
              </a:spcBef>
              <a:spcAft>
                <a:spcPts val="0"/>
              </a:spcAft>
              <a:buClr>
                <a:schemeClr val="accent1"/>
              </a:buClr>
              <a:buSzPts val="1400"/>
              <a:buFont typeface="Wingdings 3" charset="2"/>
              <a:buChar char="●"/>
              <a:defRPr sz="1400" kern="1200">
                <a:solidFill>
                  <a:schemeClr val="tx1">
                    <a:lumMod val="75000"/>
                    <a:lumOff val="25000"/>
                  </a:schemeClr>
                </a:solidFill>
                <a:latin typeface="+mn-lt"/>
                <a:ea typeface="+mn-ea"/>
                <a:cs typeface="+mn-cs"/>
              </a:defRPr>
            </a:lvl1pPr>
            <a:lvl2pPr marL="914400" lvl="1" indent="-304800" algn="l" defTabSz="342900" rtl="0" eaLnBrk="1" latinLnBrk="0" hangingPunct="1">
              <a:lnSpc>
                <a:spcPct val="115000"/>
              </a:lnSpc>
              <a:spcBef>
                <a:spcPts val="1600"/>
              </a:spcBef>
              <a:spcAft>
                <a:spcPts val="0"/>
              </a:spcAft>
              <a:buClr>
                <a:schemeClr val="accent1"/>
              </a:buClr>
              <a:buSzPts val="1200"/>
              <a:buFont typeface="Wingdings 3" charset="2"/>
              <a:buChar char="○"/>
              <a:defRPr sz="1200" kern="1200">
                <a:solidFill>
                  <a:schemeClr val="tx1">
                    <a:lumMod val="75000"/>
                    <a:lumOff val="25000"/>
                  </a:schemeClr>
                </a:solidFill>
                <a:latin typeface="+mn-lt"/>
                <a:ea typeface="+mn-ea"/>
                <a:cs typeface="+mn-cs"/>
              </a:defRPr>
            </a:lvl2pPr>
            <a:lvl3pPr marL="1371600" lvl="2" indent="-304800" algn="l" defTabSz="342900" rtl="0" eaLnBrk="1" latinLnBrk="0" hangingPunct="1">
              <a:lnSpc>
                <a:spcPct val="115000"/>
              </a:lnSpc>
              <a:spcBef>
                <a:spcPts val="1600"/>
              </a:spcBef>
              <a:spcAft>
                <a:spcPts val="0"/>
              </a:spcAft>
              <a:buClr>
                <a:schemeClr val="accent1"/>
              </a:buClr>
              <a:buSzPts val="1200"/>
              <a:buFont typeface="Wingdings 3" charset="2"/>
              <a:buChar char="■"/>
              <a:defRPr sz="1200" kern="1200">
                <a:solidFill>
                  <a:schemeClr val="tx1">
                    <a:lumMod val="75000"/>
                    <a:lumOff val="25000"/>
                  </a:schemeClr>
                </a:solidFill>
                <a:latin typeface="+mn-lt"/>
                <a:ea typeface="+mn-ea"/>
                <a:cs typeface="+mn-cs"/>
              </a:defRPr>
            </a:lvl3pPr>
            <a:lvl4pPr marL="1828800" lvl="3" indent="-304800" algn="l" defTabSz="342900" rtl="0" eaLnBrk="1" latinLnBrk="0" hangingPunct="1">
              <a:lnSpc>
                <a:spcPct val="115000"/>
              </a:lnSpc>
              <a:spcBef>
                <a:spcPts val="1600"/>
              </a:spcBef>
              <a:spcAft>
                <a:spcPts val="0"/>
              </a:spcAft>
              <a:buClr>
                <a:schemeClr val="accent1"/>
              </a:buClr>
              <a:buSzPts val="1200"/>
              <a:buFont typeface="Wingdings 3" charset="2"/>
              <a:buChar char="●"/>
              <a:defRPr sz="1200" kern="1200">
                <a:solidFill>
                  <a:schemeClr val="tx1">
                    <a:lumMod val="75000"/>
                    <a:lumOff val="25000"/>
                  </a:schemeClr>
                </a:solidFill>
                <a:latin typeface="+mn-lt"/>
                <a:ea typeface="+mn-ea"/>
                <a:cs typeface="+mn-cs"/>
              </a:defRPr>
            </a:lvl4pPr>
            <a:lvl5pPr marL="2286000" lvl="4" indent="-304800" algn="l" defTabSz="342900" rtl="0" eaLnBrk="1" latinLnBrk="0" hangingPunct="1">
              <a:lnSpc>
                <a:spcPct val="115000"/>
              </a:lnSpc>
              <a:spcBef>
                <a:spcPts val="1600"/>
              </a:spcBef>
              <a:spcAft>
                <a:spcPts val="0"/>
              </a:spcAft>
              <a:buClr>
                <a:schemeClr val="accent1"/>
              </a:buClr>
              <a:buSzPts val="1200"/>
              <a:buFont typeface="Wingdings 3" charset="2"/>
              <a:buChar char="○"/>
              <a:defRPr sz="1200" kern="1200">
                <a:solidFill>
                  <a:schemeClr val="tx1">
                    <a:lumMod val="75000"/>
                    <a:lumOff val="25000"/>
                  </a:schemeClr>
                </a:solidFill>
                <a:latin typeface="+mn-lt"/>
                <a:ea typeface="+mn-ea"/>
                <a:cs typeface="+mn-cs"/>
              </a:defRPr>
            </a:lvl5pPr>
            <a:lvl6pPr marL="2743200" lvl="5" indent="-304800" algn="l" defTabSz="342900" rtl="0" eaLnBrk="1" latinLnBrk="0" hangingPunct="1">
              <a:lnSpc>
                <a:spcPct val="115000"/>
              </a:lnSpc>
              <a:spcBef>
                <a:spcPts val="1600"/>
              </a:spcBef>
              <a:spcAft>
                <a:spcPts val="0"/>
              </a:spcAft>
              <a:buClr>
                <a:schemeClr val="accent1"/>
              </a:buClr>
              <a:buSzPts val="1200"/>
              <a:buFont typeface="Wingdings 3" charset="2"/>
              <a:buChar char="■"/>
              <a:defRPr sz="1200" kern="1200">
                <a:solidFill>
                  <a:schemeClr val="tx1">
                    <a:lumMod val="75000"/>
                    <a:lumOff val="25000"/>
                  </a:schemeClr>
                </a:solidFill>
                <a:latin typeface="+mn-lt"/>
                <a:ea typeface="+mn-ea"/>
                <a:cs typeface="+mn-cs"/>
              </a:defRPr>
            </a:lvl6pPr>
            <a:lvl7pPr marL="3200400" lvl="6" indent="-304800" algn="l" defTabSz="342900" rtl="0" eaLnBrk="1" latinLnBrk="0" hangingPunct="1">
              <a:lnSpc>
                <a:spcPct val="115000"/>
              </a:lnSpc>
              <a:spcBef>
                <a:spcPts val="1600"/>
              </a:spcBef>
              <a:spcAft>
                <a:spcPts val="0"/>
              </a:spcAft>
              <a:buClr>
                <a:schemeClr val="accent1"/>
              </a:buClr>
              <a:buSzPts val="1200"/>
              <a:buFont typeface="Wingdings 3" charset="2"/>
              <a:buChar char="●"/>
              <a:defRPr sz="1200" kern="1200">
                <a:solidFill>
                  <a:schemeClr val="tx1">
                    <a:lumMod val="75000"/>
                    <a:lumOff val="25000"/>
                  </a:schemeClr>
                </a:solidFill>
                <a:latin typeface="+mn-lt"/>
                <a:ea typeface="+mn-ea"/>
                <a:cs typeface="+mn-cs"/>
              </a:defRPr>
            </a:lvl7pPr>
            <a:lvl8pPr marL="3657600" lvl="7" indent="-304800" algn="l" defTabSz="342900" rtl="0" eaLnBrk="1" latinLnBrk="0" hangingPunct="1">
              <a:lnSpc>
                <a:spcPct val="115000"/>
              </a:lnSpc>
              <a:spcBef>
                <a:spcPts val="1600"/>
              </a:spcBef>
              <a:spcAft>
                <a:spcPts val="0"/>
              </a:spcAft>
              <a:buClr>
                <a:schemeClr val="accent1"/>
              </a:buClr>
              <a:buSzPts val="1200"/>
              <a:buFont typeface="Wingdings 3" charset="2"/>
              <a:buChar char="○"/>
              <a:defRPr sz="1200" kern="1200">
                <a:solidFill>
                  <a:schemeClr val="tx1">
                    <a:lumMod val="75000"/>
                    <a:lumOff val="25000"/>
                  </a:schemeClr>
                </a:solidFill>
                <a:latin typeface="+mn-lt"/>
                <a:ea typeface="+mn-ea"/>
                <a:cs typeface="+mn-cs"/>
              </a:defRPr>
            </a:lvl8pPr>
            <a:lvl9pPr marL="4114800" lvl="8" indent="-304800" algn="l" defTabSz="342900" rtl="0" eaLnBrk="1" latinLnBrk="0" hangingPunct="1">
              <a:lnSpc>
                <a:spcPct val="115000"/>
              </a:lnSpc>
              <a:spcBef>
                <a:spcPts val="1600"/>
              </a:spcBef>
              <a:spcAft>
                <a:spcPts val="1600"/>
              </a:spcAft>
              <a:buClr>
                <a:schemeClr val="accent1"/>
              </a:buClr>
              <a:buSzPts val="1200"/>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00000"/>
              </a:lnSpc>
              <a:buFont typeface="Wingdings 3" charset="2"/>
              <a:buNone/>
            </a:pPr>
            <a:r>
              <a:rPr lang="en-US" sz="1200" b="1">
                <a:latin typeface="Arial" panose="020B0604020202020204" pitchFamily="34" charset="0"/>
                <a:ea typeface="Calibri" panose="020F0502020204030204" pitchFamily="34" charset="0"/>
                <a:cs typeface="Arial" panose="020B0604020202020204" pitchFamily="34" charset="0"/>
              </a:rPr>
              <a:t>Impact Goals</a:t>
            </a:r>
          </a:p>
        </p:txBody>
      </p:sp>
      <p:sp>
        <p:nvSpPr>
          <p:cNvPr id="3" name="Slide Number Placeholder 4">
            <a:extLst>
              <a:ext uri="{FF2B5EF4-FFF2-40B4-BE49-F238E27FC236}">
                <a16:creationId xmlns:a16="http://schemas.microsoft.com/office/drawing/2014/main" id="{1CBA4D05-24A8-33DF-8478-0C28DE9FD13B}"/>
              </a:ext>
            </a:extLst>
          </p:cNvPr>
          <p:cNvSpPr>
            <a:spLocks noGrp="1"/>
          </p:cNvSpPr>
          <p:nvPr>
            <p:ph type="sldNum"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bg1"/>
                </a:solidFill>
              </a:rPr>
              <a:t>7</a:t>
            </a:fld>
            <a:endParaRPr lang="en" sz="1000">
              <a:solidFill>
                <a:schemeClr val="bg1"/>
              </a:solidFill>
            </a:endParaRPr>
          </a:p>
        </p:txBody>
      </p:sp>
      <p:sp>
        <p:nvSpPr>
          <p:cNvPr id="4" name="Rectangle 3">
            <a:extLst>
              <a:ext uri="{FF2B5EF4-FFF2-40B4-BE49-F238E27FC236}">
                <a16:creationId xmlns:a16="http://schemas.microsoft.com/office/drawing/2014/main" id="{D0768F01-C36E-C0DD-D580-87330562DCC0}"/>
              </a:ext>
            </a:extLst>
          </p:cNvPr>
          <p:cNvSpPr/>
          <p:nvPr/>
        </p:nvSpPr>
        <p:spPr>
          <a:xfrm>
            <a:off x="499463" y="809706"/>
            <a:ext cx="6508375" cy="85004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600" b="1">
                <a:solidFill>
                  <a:schemeClr val="tx1">
                    <a:lumMod val="75000"/>
                    <a:lumOff val="25000"/>
                  </a:schemeClr>
                </a:solidFill>
                <a:latin typeface="Arial" panose="020B0604020202020204" pitchFamily="34" charset="0"/>
                <a:cs typeface="Arial" panose="020B0604020202020204" pitchFamily="34" charset="0"/>
              </a:rPr>
              <a:t>Objective – Develop recommendations to integrate and align the functions of ECEC regional intermediaries to…</a:t>
            </a:r>
          </a:p>
        </p:txBody>
      </p:sp>
      <p:grpSp>
        <p:nvGrpSpPr>
          <p:cNvPr id="13" name="Group 12">
            <a:extLst>
              <a:ext uri="{FF2B5EF4-FFF2-40B4-BE49-F238E27FC236}">
                <a16:creationId xmlns:a16="http://schemas.microsoft.com/office/drawing/2014/main" id="{A8FEF107-D5D7-924B-92A0-37B2C7ECC12D}"/>
              </a:ext>
            </a:extLst>
          </p:cNvPr>
          <p:cNvGrpSpPr/>
          <p:nvPr/>
        </p:nvGrpSpPr>
        <p:grpSpPr>
          <a:xfrm>
            <a:off x="7236295" y="117663"/>
            <a:ext cx="960519" cy="300082"/>
            <a:chOff x="6162892" y="134088"/>
            <a:chExt cx="960519" cy="300082"/>
          </a:xfrm>
        </p:grpSpPr>
        <p:sp>
          <p:nvSpPr>
            <p:cNvPr id="14" name="TextBox 13">
              <a:extLst>
                <a:ext uri="{FF2B5EF4-FFF2-40B4-BE49-F238E27FC236}">
                  <a16:creationId xmlns:a16="http://schemas.microsoft.com/office/drawing/2014/main" id="{09ACC34F-C52C-079D-DFD8-63AC6E9560FD}"/>
                </a:ext>
              </a:extLst>
            </p:cNvPr>
            <p:cNvSpPr txBox="1"/>
            <p:nvPr/>
          </p:nvSpPr>
          <p:spPr>
            <a:xfrm>
              <a:off x="6162892" y="134088"/>
              <a:ext cx="960519" cy="300082"/>
            </a:xfrm>
            <a:prstGeom prst="rect">
              <a:avLst/>
            </a:prstGeom>
            <a:noFill/>
          </p:spPr>
          <p:txBody>
            <a:bodyPr wrap="none" rtlCol="0">
              <a:spAutoFit/>
            </a:bodyPr>
            <a:lstStyle/>
            <a:p>
              <a:r>
                <a:rPr lang="en-US" sz="1350" u="sng">
                  <a:solidFill>
                    <a:schemeClr val="bg1"/>
                  </a:solidFill>
                </a:rPr>
                <a:t>REMINDER</a:t>
              </a:r>
            </a:p>
          </p:txBody>
        </p:sp>
        <p:cxnSp>
          <p:nvCxnSpPr>
            <p:cNvPr id="15" name="Straight Connector 14">
              <a:extLst>
                <a:ext uri="{FF2B5EF4-FFF2-40B4-BE49-F238E27FC236}">
                  <a16:creationId xmlns:a16="http://schemas.microsoft.com/office/drawing/2014/main" id="{E2C69B72-B273-568A-1D3D-FAEAED660FCC}"/>
                </a:ext>
              </a:extLst>
            </p:cNvPr>
            <p:cNvCxnSpPr>
              <a:cxnSpLocks/>
            </p:cNvCxnSpPr>
            <p:nvPr/>
          </p:nvCxnSpPr>
          <p:spPr>
            <a:xfrm>
              <a:off x="6251575" y="187610"/>
              <a:ext cx="75312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4" name="Picture 23">
            <a:extLst>
              <a:ext uri="{FF2B5EF4-FFF2-40B4-BE49-F238E27FC236}">
                <a16:creationId xmlns:a16="http://schemas.microsoft.com/office/drawing/2014/main" id="{28558363-C23A-C506-D3FA-6B89F6CBDC85}"/>
              </a:ext>
            </a:extLst>
          </p:cNvPr>
          <p:cNvPicPr>
            <a:picLocks noChangeAspect="1"/>
          </p:cNvPicPr>
          <p:nvPr/>
        </p:nvPicPr>
        <p:blipFill>
          <a:blip r:embed="rId3"/>
          <a:stretch>
            <a:fillRect/>
          </a:stretch>
        </p:blipFill>
        <p:spPr>
          <a:xfrm>
            <a:off x="2555308" y="2127324"/>
            <a:ext cx="2206469" cy="2206469"/>
          </a:xfrm>
          <a:prstGeom prst="rect">
            <a:avLst/>
          </a:prstGeom>
        </p:spPr>
      </p:pic>
    </p:spTree>
    <p:extLst>
      <p:ext uri="{BB962C8B-B14F-4D97-AF65-F5344CB8AC3E}">
        <p14:creationId xmlns:p14="http://schemas.microsoft.com/office/powerpoint/2010/main" val="3951003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E6E821-B668-40BE-5530-FB67D2E61B6B}"/>
              </a:ext>
            </a:extLst>
          </p:cNvPr>
          <p:cNvSpPr>
            <a:spLocks noGrp="1"/>
          </p:cNvSpPr>
          <p:nvPr>
            <p:ph type="sldNum" sz="quarter" idx="12"/>
          </p:nvPr>
        </p:nvSpPr>
        <p:spPr>
          <a:xfrm>
            <a:off x="8620964" y="4859960"/>
            <a:ext cx="512504" cy="273844"/>
          </a:xfrm>
        </p:spPr>
        <p:txBody>
          <a:bodyPr/>
          <a:lstStyle/>
          <a:p>
            <a:pPr marL="0" lvl="0" indent="0" algn="r" rtl="0">
              <a:spcBef>
                <a:spcPts val="0"/>
              </a:spcBef>
              <a:spcAft>
                <a:spcPts val="0"/>
              </a:spcAft>
              <a:buNone/>
            </a:pPr>
            <a:fld id="{00000000-1234-1234-1234-123412341234}" type="slidenum">
              <a:rPr lang="en" smtClean="0"/>
              <a:t>8</a:t>
            </a:fld>
            <a:endParaRPr lang="en"/>
          </a:p>
        </p:txBody>
      </p:sp>
      <p:sp>
        <p:nvSpPr>
          <p:cNvPr id="5" name="TextBox 4">
            <a:extLst>
              <a:ext uri="{FF2B5EF4-FFF2-40B4-BE49-F238E27FC236}">
                <a16:creationId xmlns:a16="http://schemas.microsoft.com/office/drawing/2014/main" id="{5DEE05E6-19C0-8CD5-39A1-F72C5967CAA6}"/>
              </a:ext>
            </a:extLst>
          </p:cNvPr>
          <p:cNvSpPr txBox="1"/>
          <p:nvPr/>
        </p:nvSpPr>
        <p:spPr>
          <a:xfrm>
            <a:off x="99893" y="487936"/>
            <a:ext cx="625492"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STATE</a:t>
            </a:r>
          </a:p>
        </p:txBody>
      </p:sp>
      <p:sp>
        <p:nvSpPr>
          <p:cNvPr id="6" name="Title 1">
            <a:extLst>
              <a:ext uri="{FF2B5EF4-FFF2-40B4-BE49-F238E27FC236}">
                <a16:creationId xmlns:a16="http://schemas.microsoft.com/office/drawing/2014/main" id="{2507DE8C-79B5-BBF4-4458-7B79880518FB}"/>
              </a:ext>
            </a:extLst>
          </p:cNvPr>
          <p:cNvSpPr>
            <a:spLocks noGrp="1"/>
          </p:cNvSpPr>
          <p:nvPr>
            <p:ph type="title"/>
          </p:nvPr>
        </p:nvSpPr>
        <p:spPr>
          <a:xfrm>
            <a:off x="69157" y="4643"/>
            <a:ext cx="8675274" cy="410295"/>
          </a:xfrm>
        </p:spPr>
        <p:txBody>
          <a:bodyPr>
            <a:normAutofit/>
          </a:bodyPr>
          <a:lstStyle/>
          <a:p>
            <a:r>
              <a:rPr lang="en-US" sz="1800" dirty="0"/>
              <a:t>Potential IAC directional recommendations (synthesis)</a:t>
            </a:r>
          </a:p>
        </p:txBody>
      </p:sp>
      <p:sp>
        <p:nvSpPr>
          <p:cNvPr id="9" name="TextBox 8">
            <a:extLst>
              <a:ext uri="{FF2B5EF4-FFF2-40B4-BE49-F238E27FC236}">
                <a16:creationId xmlns:a16="http://schemas.microsoft.com/office/drawing/2014/main" id="{7F89CB45-9D05-3222-B562-B9D5A0C545B0}"/>
              </a:ext>
            </a:extLst>
          </p:cNvPr>
          <p:cNvSpPr txBox="1"/>
          <p:nvPr/>
        </p:nvSpPr>
        <p:spPr>
          <a:xfrm>
            <a:off x="99893" y="1507761"/>
            <a:ext cx="715260"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REGION</a:t>
            </a:r>
          </a:p>
        </p:txBody>
      </p:sp>
      <p:sp>
        <p:nvSpPr>
          <p:cNvPr id="13" name="TextBox 12">
            <a:extLst>
              <a:ext uri="{FF2B5EF4-FFF2-40B4-BE49-F238E27FC236}">
                <a16:creationId xmlns:a16="http://schemas.microsoft.com/office/drawing/2014/main" id="{063308F8-FE27-10DD-2015-89F22EFDCC5E}"/>
              </a:ext>
            </a:extLst>
          </p:cNvPr>
          <p:cNvSpPr txBox="1"/>
          <p:nvPr/>
        </p:nvSpPr>
        <p:spPr>
          <a:xfrm>
            <a:off x="99893" y="4200286"/>
            <a:ext cx="647934" cy="253916"/>
          </a:xfrm>
          <a:prstGeom prst="rect">
            <a:avLst/>
          </a:prstGeom>
          <a:noFill/>
        </p:spPr>
        <p:txBody>
          <a:bodyPr wrap="none" rtlCol="0">
            <a:spAutoFit/>
          </a:bodyPr>
          <a:lstStyle/>
          <a:p>
            <a:r>
              <a:rPr lang="en-US" sz="1050" b="1">
                <a:latin typeface="Arial" panose="020B0604020202020204" pitchFamily="34" charset="0"/>
                <a:cs typeface="Arial" panose="020B0604020202020204" pitchFamily="34" charset="0"/>
              </a:rPr>
              <a:t>LOCAL</a:t>
            </a:r>
          </a:p>
        </p:txBody>
      </p:sp>
      <p:sp>
        <p:nvSpPr>
          <p:cNvPr id="8" name="Rectangle 7">
            <a:extLst>
              <a:ext uri="{FF2B5EF4-FFF2-40B4-BE49-F238E27FC236}">
                <a16:creationId xmlns:a16="http://schemas.microsoft.com/office/drawing/2014/main" id="{9CAD712D-7A6D-57F9-EBEF-23B7BD7BCD1A}"/>
              </a:ext>
            </a:extLst>
          </p:cNvPr>
          <p:cNvSpPr/>
          <p:nvPr/>
        </p:nvSpPr>
        <p:spPr>
          <a:xfrm>
            <a:off x="860615" y="1507763"/>
            <a:ext cx="3711384" cy="1673429"/>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indent="115888"/>
            <a:r>
              <a:rPr lang="en-US" sz="1050" b="1" i="0" kern="1200">
                <a:solidFill>
                  <a:schemeClr val="tx1"/>
                </a:solidFill>
                <a:latin typeface="Arial" panose="020B0604020202020204" pitchFamily="34" charset="0"/>
                <a:cs typeface="Arial" panose="020B0604020202020204" pitchFamily="34" charset="0"/>
              </a:rPr>
              <a:t>Integrated Intake</a:t>
            </a:r>
            <a:r>
              <a:rPr lang="en-US" sz="1050" b="1">
                <a:solidFill>
                  <a:schemeClr val="tx1"/>
                </a:solidFill>
                <a:latin typeface="Arial" panose="020B0604020202020204" pitchFamily="34" charset="0"/>
                <a:cs typeface="Arial" panose="020B0604020202020204" pitchFamily="34" charset="0"/>
              </a:rPr>
              <a:t> &amp; R</a:t>
            </a:r>
            <a:r>
              <a:rPr lang="en-US" sz="1050" b="1" i="0" kern="1200">
                <a:solidFill>
                  <a:schemeClr val="tx1"/>
                </a:solidFill>
                <a:latin typeface="Arial" panose="020B0604020202020204" pitchFamily="34" charset="0"/>
                <a:cs typeface="Arial" panose="020B0604020202020204" pitchFamily="34" charset="0"/>
              </a:rPr>
              <a:t>eferral</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Expand</a:t>
            </a:r>
            <a:r>
              <a:rPr lang="en-US" sz="1000">
                <a:solidFill>
                  <a:schemeClr val="tx1"/>
                </a:solidFill>
                <a:latin typeface="Arial" panose="020B0604020202020204" pitchFamily="34" charset="0"/>
                <a:cs typeface="Arial" panose="020B0604020202020204" pitchFamily="34" charset="0"/>
              </a:rPr>
              <a:t> system point of entry’s </a:t>
            </a:r>
            <a:r>
              <a:rPr lang="en-US" sz="1000" i="0" kern="1200">
                <a:solidFill>
                  <a:schemeClr val="tx1"/>
                </a:solidFill>
                <a:latin typeface="Arial" panose="020B0604020202020204" pitchFamily="34" charset="0"/>
                <a:cs typeface="Arial" panose="020B0604020202020204" pitchFamily="34" charset="0"/>
              </a:rPr>
              <a:t>scope</a:t>
            </a:r>
            <a:r>
              <a:rPr lang="en-US" sz="1000">
                <a:solidFill>
                  <a:schemeClr val="tx1"/>
                </a:solidFill>
                <a:latin typeface="Arial" panose="020B0604020202020204" pitchFamily="34" charset="0"/>
                <a:cs typeface="Arial" panose="020B0604020202020204" pitchFamily="34" charset="0"/>
              </a:rPr>
              <a:t> </a:t>
            </a:r>
            <a:r>
              <a:rPr lang="en-US" sz="1000" i="0" kern="1200">
                <a:solidFill>
                  <a:schemeClr val="tx1"/>
                </a:solidFill>
                <a:latin typeface="Arial" panose="020B0604020202020204" pitchFamily="34" charset="0"/>
                <a:cs typeface="Arial" panose="020B0604020202020204" pitchFamily="34" charset="0"/>
              </a:rPr>
              <a:t>and capabilities to provide integrated intake, referral, and a “warm hand off”; collocate regional staff as possible to strengthen collaboration.</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Scale IRIS systems state-wide to streamline referral processes for regional intermediaries and providers.</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Streamline and consolidate regional intermediary support for referrals to community resources.</a:t>
            </a:r>
          </a:p>
          <a:p>
            <a:pPr marL="171450" indent="-171450">
              <a:buFont typeface="Arial" panose="020B0604020202020204" pitchFamily="34" charset="0"/>
              <a:buChar char="•"/>
            </a:pPr>
            <a:endParaRPr lang="en-US" sz="1050" b="1" i="0" kern="1200">
              <a:solidFill>
                <a:schemeClr val="tx1"/>
              </a:solidFill>
              <a:latin typeface="Arial" panose="020B0604020202020204" pitchFamily="34" charset="0"/>
              <a:cs typeface="Arial" panose="020B0604020202020204" pitchFamily="34" charset="0"/>
            </a:endParaRPr>
          </a:p>
          <a:p>
            <a:endParaRPr lang="en-US" sz="1050" b="1" i="0" kern="1200">
              <a:solidFill>
                <a:schemeClr val="tx1"/>
              </a:solidFill>
              <a:latin typeface="Arial" panose="020B0604020202020204" pitchFamily="34" charset="0"/>
              <a:cs typeface="Arial" panose="020B0604020202020204" pitchFamily="34" charset="0"/>
            </a:endParaRPr>
          </a:p>
        </p:txBody>
      </p:sp>
      <p:sp>
        <p:nvSpPr>
          <p:cNvPr id="16" name="Oval 15">
            <a:extLst>
              <a:ext uri="{FF2B5EF4-FFF2-40B4-BE49-F238E27FC236}">
                <a16:creationId xmlns:a16="http://schemas.microsoft.com/office/drawing/2014/main" id="{59739B2F-F21D-2A67-F5B6-FAA6F9436280}"/>
              </a:ext>
            </a:extLst>
          </p:cNvPr>
          <p:cNvSpPr/>
          <p:nvPr/>
        </p:nvSpPr>
        <p:spPr>
          <a:xfrm>
            <a:off x="893072" y="533995"/>
            <a:ext cx="162294" cy="157739"/>
          </a:xfrm>
          <a:prstGeom prst="ellipse">
            <a:avLst/>
          </a:prstGeom>
          <a:solidFill>
            <a:schemeClr val="accent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a:t>1</a:t>
            </a:r>
          </a:p>
        </p:txBody>
      </p:sp>
      <p:sp>
        <p:nvSpPr>
          <p:cNvPr id="4" name="Rectangle 3">
            <a:extLst>
              <a:ext uri="{FF2B5EF4-FFF2-40B4-BE49-F238E27FC236}">
                <a16:creationId xmlns:a16="http://schemas.microsoft.com/office/drawing/2014/main" id="{7FC9F143-40F4-AB17-E4A7-46118D8D272F}"/>
              </a:ext>
            </a:extLst>
          </p:cNvPr>
          <p:cNvSpPr/>
          <p:nvPr/>
        </p:nvSpPr>
        <p:spPr>
          <a:xfrm>
            <a:off x="860613" y="487937"/>
            <a:ext cx="8029813" cy="895189"/>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Ins="45720" rtlCol="0" anchor="t"/>
          <a:lstStyle/>
          <a:p>
            <a:pPr indent="115888"/>
            <a:r>
              <a:rPr lang="en-US" sz="1050" b="1" i="0" kern="1200">
                <a:solidFill>
                  <a:schemeClr val="tx1"/>
                </a:solidFill>
                <a:latin typeface="Arial" panose="020B0604020202020204" pitchFamily="34" charset="0"/>
                <a:cs typeface="Arial" panose="020B0604020202020204" pitchFamily="34" charset="0"/>
              </a:rPr>
              <a:t>Aligned Governance and Systems</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Align service area boundaries for all regional intermediary structures to consolidate partnerships (CCR&amp;Rs, CFC, B-5 IL/ROE, AOK, CI).</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Unify intake and application forms/processes, </a:t>
            </a:r>
            <a:r>
              <a:rPr lang="en-US" sz="1000">
                <a:solidFill>
                  <a:schemeClr val="tx1"/>
                </a:solidFill>
                <a:latin typeface="Arial" panose="020B0604020202020204" pitchFamily="34" charset="0"/>
                <a:cs typeface="Arial" panose="020B0604020202020204" pitchFamily="34" charset="0"/>
              </a:rPr>
              <a:t>to enable system points of entry to </a:t>
            </a:r>
            <a:r>
              <a:rPr lang="en-US" sz="1000" i="0" kern="1200">
                <a:solidFill>
                  <a:schemeClr val="tx1"/>
                </a:solidFill>
                <a:latin typeface="Arial" panose="020B0604020202020204" pitchFamily="34" charset="0"/>
                <a:cs typeface="Arial" panose="020B0604020202020204" pitchFamily="34" charset="0"/>
              </a:rPr>
              <a:t>provide state-wide coordinated intake, eligibility determination, and referrals </a:t>
            </a:r>
            <a:r>
              <a:rPr lang="en-US" sz="1000">
                <a:solidFill>
                  <a:schemeClr val="tx1"/>
                </a:solidFill>
                <a:latin typeface="Arial" panose="020B0604020202020204" pitchFamily="34" charset="0"/>
                <a:cs typeface="Arial" panose="020B0604020202020204" pitchFamily="34" charset="0"/>
              </a:rPr>
              <a:t>across ECEC programs</a:t>
            </a:r>
            <a:r>
              <a:rPr lang="en-US" sz="1000" i="0" kern="1200">
                <a:solidFill>
                  <a:schemeClr val="tx1"/>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Centralize support for technology systems to increase regional intermediary capacity for training &amp; coaching.</a:t>
            </a:r>
          </a:p>
        </p:txBody>
      </p:sp>
      <p:sp>
        <p:nvSpPr>
          <p:cNvPr id="11" name="Rectangle 10">
            <a:extLst>
              <a:ext uri="{FF2B5EF4-FFF2-40B4-BE49-F238E27FC236}">
                <a16:creationId xmlns:a16="http://schemas.microsoft.com/office/drawing/2014/main" id="{561283E6-E469-4242-6BCB-7969A9579244}"/>
              </a:ext>
            </a:extLst>
          </p:cNvPr>
          <p:cNvSpPr/>
          <p:nvPr/>
        </p:nvSpPr>
        <p:spPr>
          <a:xfrm>
            <a:off x="4572001" y="1507763"/>
            <a:ext cx="4318424" cy="1673428"/>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Ins="45720" rtlCol="0" anchor="t"/>
          <a:lstStyle/>
          <a:p>
            <a:pPr indent="115888"/>
            <a:r>
              <a:rPr lang="en-US" sz="1050" b="1">
                <a:solidFill>
                  <a:schemeClr val="tx1"/>
                </a:solidFill>
                <a:latin typeface="Arial" panose="020B0604020202020204" pitchFamily="34" charset="0"/>
                <a:cs typeface="Arial" panose="020B0604020202020204" pitchFamily="34" charset="0"/>
              </a:rPr>
              <a:t>S</a:t>
            </a:r>
            <a:r>
              <a:rPr lang="en-US" sz="1050" b="1" i="0" kern="1200">
                <a:solidFill>
                  <a:schemeClr val="tx1"/>
                </a:solidFill>
                <a:latin typeface="Arial" panose="020B0604020202020204" pitchFamily="34" charset="0"/>
                <a:cs typeface="Arial" panose="020B0604020202020204" pitchFamily="34" charset="0"/>
              </a:rPr>
              <a:t>hared Community Development</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Merge regional intermediary councils and meetings to create one planning/reporting table and shared agenda for each region, coordinated by one regional intermediary.</a:t>
            </a:r>
          </a:p>
          <a:p>
            <a:pPr marL="171450" indent="-171450">
              <a:buFont typeface="Arial" panose="020B0604020202020204" pitchFamily="34" charset="0"/>
              <a:buChar char="•"/>
            </a:pPr>
            <a:r>
              <a:rPr lang="en-US" sz="1000">
                <a:solidFill>
                  <a:schemeClr val="tx1"/>
                </a:solidFill>
                <a:latin typeface="Arial" panose="020B0604020202020204" pitchFamily="34" charset="0"/>
                <a:cs typeface="Arial" panose="020B0604020202020204" pitchFamily="34" charset="0"/>
              </a:rPr>
              <a:t>D</a:t>
            </a:r>
            <a:r>
              <a:rPr lang="en-US" sz="1000" i="0" kern="1200">
                <a:solidFill>
                  <a:schemeClr val="tx1"/>
                </a:solidFill>
                <a:latin typeface="Arial" panose="020B0604020202020204" pitchFamily="34" charset="0"/>
                <a:cs typeface="Arial" panose="020B0604020202020204" pitchFamily="34" charset="0"/>
              </a:rPr>
              <a:t>efine the role of</a:t>
            </a:r>
            <a:r>
              <a:rPr lang="en-US" sz="1000">
                <a:solidFill>
                  <a:schemeClr val="tx1"/>
                </a:solidFill>
                <a:latin typeface="Arial" panose="020B0604020202020204" pitchFamily="34" charset="0"/>
                <a:cs typeface="Arial" panose="020B0604020202020204" pitchFamily="34" charset="0"/>
              </a:rPr>
              <a:t> other</a:t>
            </a:r>
            <a:r>
              <a:rPr lang="en-US" sz="1000" i="0" kern="1200">
                <a:solidFill>
                  <a:schemeClr val="tx1"/>
                </a:solidFill>
                <a:latin typeface="Arial" panose="020B0604020202020204" pitchFamily="34" charset="0"/>
                <a:cs typeface="Arial" panose="020B0604020202020204" pitchFamily="34" charset="0"/>
              </a:rPr>
              <a:t> regional intermediary structures to participate in this shared planning/reporting table and agenda, and align resources accordingly to ensure sustainable, effective support &amp; coordination.</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Unify parent councils, surveys, and needs assessments into one per region, and create universal access to this input; Reduce cadence of assessments/surveys to shift resources to driving change.</a:t>
            </a:r>
            <a:endParaRPr lang="en-US" sz="1050" b="1" i="0" kern="1200">
              <a:solidFill>
                <a:schemeClr val="tx1"/>
              </a:solidFill>
              <a:latin typeface="Arial" panose="020B0604020202020204" pitchFamily="34" charset="0"/>
              <a:cs typeface="Arial" panose="020B0604020202020204" pitchFamily="34" charset="0"/>
            </a:endParaRPr>
          </a:p>
          <a:p>
            <a:endParaRPr lang="en-US" sz="1050" b="1" i="0" kern="1200">
              <a:solidFill>
                <a:schemeClr val="tx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ACD7C477-F827-88C7-81D4-E8D2B1984F17}"/>
              </a:ext>
            </a:extLst>
          </p:cNvPr>
          <p:cNvSpPr/>
          <p:nvPr/>
        </p:nvSpPr>
        <p:spPr>
          <a:xfrm>
            <a:off x="860612" y="4200286"/>
            <a:ext cx="8029813" cy="824591"/>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50" b="1" i="0" kern="1200">
                <a:solidFill>
                  <a:schemeClr val="tx1"/>
                </a:solidFill>
                <a:latin typeface="Arial" panose="020B0604020202020204" pitchFamily="34" charset="0"/>
                <a:cs typeface="Arial" panose="020B0604020202020204" pitchFamily="34" charset="0"/>
              </a:rPr>
              <a:t>Outcomes (impact goals)</a:t>
            </a:r>
          </a:p>
          <a:p>
            <a:pPr marL="171450" indent="-171450">
              <a:buFont typeface="Arial" panose="020B0604020202020204" pitchFamily="34" charset="0"/>
              <a:buChar char="•"/>
            </a:pPr>
            <a:r>
              <a:rPr lang="en-US" sz="1000">
                <a:solidFill>
                  <a:schemeClr val="tx1"/>
                </a:solidFill>
                <a:latin typeface="Arial" panose="020B0604020202020204" pitchFamily="34" charset="0"/>
                <a:cs typeface="Arial" panose="020B0604020202020204" pitchFamily="34" charset="0"/>
              </a:rPr>
              <a:t>Families &amp; Children: A more efficient, simplified, and seamless experience for families to connect to services.</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Providers: Expanded access to more uniform T&amp;TA and increased referral capacity.</a:t>
            </a:r>
          </a:p>
          <a:p>
            <a:pPr marL="171450" indent="-171450">
              <a:buFont typeface="Arial" panose="020B0604020202020204" pitchFamily="34" charset="0"/>
              <a:buChar char="•"/>
            </a:pPr>
            <a:r>
              <a:rPr lang="en-US" sz="1000" i="0" kern="1200">
                <a:solidFill>
                  <a:schemeClr val="tx1"/>
                </a:solidFill>
                <a:latin typeface="Arial"/>
                <a:cs typeface="Arial"/>
              </a:rPr>
              <a:t>Local &amp; Regional Intermediaries: Increased collaboration to improve services and align supports to local needs.</a:t>
            </a:r>
            <a:endParaRPr lang="en-US" sz="1000" i="0" kern="120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a:solidFill>
                  <a:schemeClr val="tx1"/>
                </a:solidFill>
                <a:latin typeface="Arial" panose="020B0604020202020204" pitchFamily="34" charset="0"/>
                <a:cs typeface="Arial" panose="020B0604020202020204" pitchFamily="34" charset="0"/>
              </a:rPr>
              <a:t>Governance: Greater funding efficacy and equitable access to services.</a:t>
            </a:r>
            <a:endParaRPr lang="en-US" sz="1050" i="0" kern="1200">
              <a:solidFill>
                <a:schemeClr val="tx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167BDAE-8B84-8750-CBD1-79636B67BFD2}"/>
              </a:ext>
            </a:extLst>
          </p:cNvPr>
          <p:cNvSpPr/>
          <p:nvPr/>
        </p:nvSpPr>
        <p:spPr>
          <a:xfrm>
            <a:off x="860614" y="3180710"/>
            <a:ext cx="8029813" cy="903835"/>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indent="115888"/>
            <a:r>
              <a:rPr lang="en-US" sz="1050" b="1" i="0" kern="1200">
                <a:solidFill>
                  <a:schemeClr val="tx1"/>
                </a:solidFill>
                <a:latin typeface="Arial" panose="020B0604020202020204" pitchFamily="34" charset="0"/>
                <a:cs typeface="Arial" panose="020B0604020202020204" pitchFamily="34" charset="0"/>
              </a:rPr>
              <a:t>Integrated T&amp;TA</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Integrate training resources and align training requirements for common skills across CCAP, EI, HV, and PFA/PFAE/PI.</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Unify training/registration systems across 3rd party State partners to ease navigation/registration across programs.</a:t>
            </a:r>
          </a:p>
          <a:p>
            <a:pPr marL="171450" indent="-171450">
              <a:buFont typeface="Arial" panose="020B0604020202020204" pitchFamily="34" charset="0"/>
              <a:buChar char="•"/>
            </a:pPr>
            <a:r>
              <a:rPr lang="en-US" sz="1000" i="0" kern="1200">
                <a:solidFill>
                  <a:schemeClr val="tx1"/>
                </a:solidFill>
                <a:latin typeface="Arial" panose="020B0604020202020204" pitchFamily="34" charset="0"/>
                <a:cs typeface="Arial" panose="020B0604020202020204" pitchFamily="34" charset="0"/>
              </a:rPr>
              <a:t>Recognize and award credit for job-embedded PD provided by regional intermediaries.</a:t>
            </a:r>
            <a:endParaRPr lang="en-US" sz="1050" i="0" kern="1200">
              <a:solidFill>
                <a:schemeClr val="tx1"/>
              </a:solidFill>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16A209D7-49F3-185E-696F-420813774CDC}"/>
              </a:ext>
            </a:extLst>
          </p:cNvPr>
          <p:cNvSpPr/>
          <p:nvPr/>
        </p:nvSpPr>
        <p:spPr>
          <a:xfrm>
            <a:off x="893072" y="1559851"/>
            <a:ext cx="162294" cy="157739"/>
          </a:xfrm>
          <a:prstGeom prst="ellipse">
            <a:avLst/>
          </a:prstGeom>
          <a:solidFill>
            <a:schemeClr val="accent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a:t>2</a:t>
            </a:r>
          </a:p>
        </p:txBody>
      </p:sp>
      <p:sp>
        <p:nvSpPr>
          <p:cNvPr id="17" name="Oval 16">
            <a:extLst>
              <a:ext uri="{FF2B5EF4-FFF2-40B4-BE49-F238E27FC236}">
                <a16:creationId xmlns:a16="http://schemas.microsoft.com/office/drawing/2014/main" id="{EF293599-0391-E1C9-0BEF-15242DA7C172}"/>
              </a:ext>
            </a:extLst>
          </p:cNvPr>
          <p:cNvSpPr/>
          <p:nvPr/>
        </p:nvSpPr>
        <p:spPr>
          <a:xfrm>
            <a:off x="4610071" y="1559851"/>
            <a:ext cx="162294" cy="157739"/>
          </a:xfrm>
          <a:prstGeom prst="ellipse">
            <a:avLst/>
          </a:prstGeom>
          <a:solidFill>
            <a:schemeClr val="accent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a:t>2</a:t>
            </a:r>
          </a:p>
        </p:txBody>
      </p:sp>
      <p:sp>
        <p:nvSpPr>
          <p:cNvPr id="18" name="Oval 17">
            <a:extLst>
              <a:ext uri="{FF2B5EF4-FFF2-40B4-BE49-F238E27FC236}">
                <a16:creationId xmlns:a16="http://schemas.microsoft.com/office/drawing/2014/main" id="{8A943A9E-C378-1EEA-87A9-AB2632829F53}"/>
              </a:ext>
            </a:extLst>
          </p:cNvPr>
          <p:cNvSpPr/>
          <p:nvPr/>
        </p:nvSpPr>
        <p:spPr>
          <a:xfrm>
            <a:off x="893072" y="3222755"/>
            <a:ext cx="162294" cy="157739"/>
          </a:xfrm>
          <a:prstGeom prst="ellipse">
            <a:avLst/>
          </a:prstGeom>
          <a:solidFill>
            <a:schemeClr val="accent2"/>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a:t>3</a:t>
            </a:r>
          </a:p>
        </p:txBody>
      </p:sp>
      <p:grpSp>
        <p:nvGrpSpPr>
          <p:cNvPr id="7" name="Group 6">
            <a:extLst>
              <a:ext uri="{FF2B5EF4-FFF2-40B4-BE49-F238E27FC236}">
                <a16:creationId xmlns:a16="http://schemas.microsoft.com/office/drawing/2014/main" id="{74AF9C0B-7C3D-BBBB-E8C5-7D1A4764A6FB}"/>
              </a:ext>
            </a:extLst>
          </p:cNvPr>
          <p:cNvGrpSpPr/>
          <p:nvPr/>
        </p:nvGrpSpPr>
        <p:grpSpPr>
          <a:xfrm>
            <a:off x="6202935" y="92147"/>
            <a:ext cx="2769616" cy="246221"/>
            <a:chOff x="6936428" y="103194"/>
            <a:chExt cx="1856508" cy="359750"/>
          </a:xfrm>
        </p:grpSpPr>
        <p:sp>
          <p:nvSpPr>
            <p:cNvPr id="10" name="TextBox 9">
              <a:extLst>
                <a:ext uri="{FF2B5EF4-FFF2-40B4-BE49-F238E27FC236}">
                  <a16:creationId xmlns:a16="http://schemas.microsoft.com/office/drawing/2014/main" id="{270C4896-7693-93FC-36E4-C4CBB304A6B0}"/>
                </a:ext>
              </a:extLst>
            </p:cNvPr>
            <p:cNvSpPr txBox="1"/>
            <p:nvPr/>
          </p:nvSpPr>
          <p:spPr>
            <a:xfrm>
              <a:off x="6936428" y="103194"/>
              <a:ext cx="1856508" cy="359750"/>
            </a:xfrm>
            <a:prstGeom prst="rect">
              <a:avLst/>
            </a:prstGeom>
            <a:solidFill>
              <a:schemeClr val="bg1"/>
            </a:solidFill>
            <a:ln>
              <a:noFill/>
            </a:ln>
          </p:spPr>
          <p:txBody>
            <a:bodyPr wrap="squar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FF9999"/>
                  </a:solidFill>
                  <a:effectLst/>
                  <a:uLnTx/>
                  <a:uFillTx/>
                  <a:latin typeface="Arial"/>
                  <a:ea typeface="+mn-ea"/>
                  <a:cs typeface="Arial"/>
                </a:rPr>
                <a:t>PRESENTED IN AUGUST IAC MEETING</a:t>
              </a:r>
            </a:p>
          </p:txBody>
        </p:sp>
        <p:cxnSp>
          <p:nvCxnSpPr>
            <p:cNvPr id="19" name="Straight Connector 18">
              <a:extLst>
                <a:ext uri="{FF2B5EF4-FFF2-40B4-BE49-F238E27FC236}">
                  <a16:creationId xmlns:a16="http://schemas.microsoft.com/office/drawing/2014/main" id="{4DA08C22-9033-5942-8798-76BECC92686C}"/>
                </a:ext>
              </a:extLst>
            </p:cNvPr>
            <p:cNvCxnSpPr>
              <a:cxnSpLocks/>
            </p:cNvCxnSpPr>
            <p:nvPr/>
          </p:nvCxnSpPr>
          <p:spPr>
            <a:xfrm>
              <a:off x="6985413" y="430316"/>
              <a:ext cx="1706336" cy="0"/>
            </a:xfrm>
            <a:prstGeom prst="line">
              <a:avLst/>
            </a:prstGeom>
            <a:ln>
              <a:solidFill>
                <a:srgbClr val="FF9999"/>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1F52DB27-186E-900A-CE32-ECE3D7930BBA}"/>
                </a:ext>
              </a:extLst>
            </p:cNvPr>
            <p:cNvCxnSpPr>
              <a:cxnSpLocks/>
            </p:cNvCxnSpPr>
            <p:nvPr/>
          </p:nvCxnSpPr>
          <p:spPr>
            <a:xfrm>
              <a:off x="6985413" y="103414"/>
              <a:ext cx="1706336" cy="0"/>
            </a:xfrm>
            <a:prstGeom prst="line">
              <a:avLst/>
            </a:prstGeom>
            <a:ln>
              <a:solidFill>
                <a:srgbClr val="FF9999"/>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018904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9F9BC-B1E8-C003-11E4-DBCBDBDC6100}"/>
              </a:ext>
            </a:extLst>
          </p:cNvPr>
          <p:cNvSpPr>
            <a:spLocks noGrp="1"/>
          </p:cNvSpPr>
          <p:nvPr>
            <p:ph type="title"/>
          </p:nvPr>
        </p:nvSpPr>
        <p:spPr>
          <a:xfrm>
            <a:off x="169047" y="78651"/>
            <a:ext cx="9109904" cy="990600"/>
          </a:xfrm>
        </p:spPr>
        <p:txBody>
          <a:bodyPr>
            <a:normAutofit/>
          </a:bodyPr>
          <a:lstStyle/>
          <a:p>
            <a:r>
              <a:rPr lang="en-US" sz="2000"/>
              <a:t>Summary of IAC feedback on directional recommendations</a:t>
            </a:r>
          </a:p>
        </p:txBody>
      </p:sp>
      <p:sp>
        <p:nvSpPr>
          <p:cNvPr id="8" name="Slide Number Placeholder 4">
            <a:extLst>
              <a:ext uri="{FF2B5EF4-FFF2-40B4-BE49-F238E27FC236}">
                <a16:creationId xmlns:a16="http://schemas.microsoft.com/office/drawing/2014/main" id="{13CBF9C9-E3B9-4490-884A-8614CBC188E0}"/>
              </a:ext>
            </a:extLst>
          </p:cNvPr>
          <p:cNvSpPr>
            <a:spLocks noGrp="1"/>
          </p:cNvSpPr>
          <p:nvPr>
            <p:ph type="sldNum" sz="quarter" idx="12"/>
          </p:nvPr>
        </p:nvSpPr>
        <p:spPr>
          <a:xfrm>
            <a:off x="8472458" y="4663217"/>
            <a:ext cx="548700" cy="393600"/>
          </a:xfrm>
        </p:spPr>
        <p:txBody>
          <a:bodyPr/>
          <a:lstStyle/>
          <a:p>
            <a:pPr marL="0" lvl="0" indent="0" algn="r" rtl="0">
              <a:spcBef>
                <a:spcPts val="0"/>
              </a:spcBef>
              <a:spcAft>
                <a:spcPts val="0"/>
              </a:spcAft>
              <a:buNone/>
            </a:pPr>
            <a:fld id="{00000000-1234-1234-1234-123412341234}" type="slidenum">
              <a:rPr lang="en" sz="1000" smtClean="0">
                <a:solidFill>
                  <a:schemeClr val="tx1"/>
                </a:solidFill>
              </a:rPr>
              <a:t>9</a:t>
            </a:fld>
            <a:endParaRPr lang="en" sz="1000">
              <a:solidFill>
                <a:schemeClr val="tx1"/>
              </a:solidFill>
            </a:endParaRPr>
          </a:p>
        </p:txBody>
      </p:sp>
      <p:graphicFrame>
        <p:nvGraphicFramePr>
          <p:cNvPr id="10" name="Table 6">
            <a:extLst>
              <a:ext uri="{FF2B5EF4-FFF2-40B4-BE49-F238E27FC236}">
                <a16:creationId xmlns:a16="http://schemas.microsoft.com/office/drawing/2014/main" id="{E5E1229A-9062-71AC-ED61-D951AA66F6F2}"/>
              </a:ext>
            </a:extLst>
          </p:cNvPr>
          <p:cNvGraphicFramePr>
            <a:graphicFrameLocks noGrp="1"/>
          </p:cNvGraphicFramePr>
          <p:nvPr>
            <p:ph idx="1"/>
            <p:extLst>
              <p:ext uri="{D42A27DB-BD31-4B8C-83A1-F6EECF244321}">
                <p14:modId xmlns:p14="http://schemas.microsoft.com/office/powerpoint/2010/main" val="84443511"/>
              </p:ext>
            </p:extLst>
          </p:nvPr>
        </p:nvGraphicFramePr>
        <p:xfrm>
          <a:off x="1399143" y="489426"/>
          <a:ext cx="7494690" cy="3886200"/>
        </p:xfrm>
        <a:graphic>
          <a:graphicData uri="http://schemas.openxmlformats.org/drawingml/2006/table">
            <a:tbl>
              <a:tblPr firstRow="1" bandRow="1">
                <a:tableStyleId>{1316B267-E6FB-46B0-9B7B-9DF593BDE5C1}</a:tableStyleId>
              </a:tblPr>
              <a:tblGrid>
                <a:gridCol w="3747345">
                  <a:extLst>
                    <a:ext uri="{9D8B030D-6E8A-4147-A177-3AD203B41FA5}">
                      <a16:colId xmlns:a16="http://schemas.microsoft.com/office/drawing/2014/main" val="989959100"/>
                    </a:ext>
                  </a:extLst>
                </a:gridCol>
                <a:gridCol w="3747345">
                  <a:extLst>
                    <a:ext uri="{9D8B030D-6E8A-4147-A177-3AD203B41FA5}">
                      <a16:colId xmlns:a16="http://schemas.microsoft.com/office/drawing/2014/main" val="3218116569"/>
                    </a:ext>
                  </a:extLst>
                </a:gridCol>
              </a:tblGrid>
              <a:tr h="137639">
                <a:tc>
                  <a:txBody>
                    <a:bodyPr/>
                    <a:lstStyle/>
                    <a:p>
                      <a:r>
                        <a:rPr lang="en-US" sz="1000" b="1">
                          <a:solidFill>
                            <a:schemeClr val="tx1">
                              <a:lumMod val="75000"/>
                              <a:lumOff val="25000"/>
                            </a:schemeClr>
                          </a:solidFill>
                          <a:latin typeface="Arial"/>
                          <a:cs typeface="Arial"/>
                        </a:rPr>
                        <a:t>Support</a:t>
                      </a:r>
                    </a:p>
                  </a:txBody>
                  <a:tcPr anchor="b">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b="1">
                          <a:solidFill>
                            <a:schemeClr val="tx1">
                              <a:lumMod val="75000"/>
                              <a:lumOff val="25000"/>
                            </a:schemeClr>
                          </a:solidFill>
                          <a:latin typeface="Arial"/>
                          <a:cs typeface="Arial"/>
                        </a:rPr>
                        <a:t>Reservations</a:t>
                      </a:r>
                    </a:p>
                  </a:txBody>
                  <a:tcPr anchor="b">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6239314"/>
                  </a:ext>
                </a:extLst>
              </a:tr>
              <a:tr h="488907">
                <a:tc>
                  <a:txBody>
                    <a:bodyPr/>
                    <a:lstStyle/>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Aligning service area boundaries and eligibility systems were ranked highest in the survey (76% said “high impact”)</a:t>
                      </a:r>
                    </a:p>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The need to align applications and service areas has been shared in other settings and in previous years as well</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There have been historical challenges to align service area boundaries</a:t>
                      </a:r>
                    </a:p>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Transitioning established IRIS systems (and ownership) to new service area boundaries may be challenging </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6039083"/>
                  </a:ext>
                </a:extLst>
              </a:tr>
              <a:tr h="582100">
                <a:tc>
                  <a:txBody>
                    <a:bodyPr/>
                    <a:lstStyle/>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Most integrated intake and referral ideas were identified as high impact in the survey (60%+)</a:t>
                      </a:r>
                    </a:p>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These also align with the trajectory of other State strategies and vision (e.g., wraparound care, revising CCAP application, advancing and consolidating data systems)</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Concern that intermediaries don’t have the resources to provide integrated intake and manage this IT system</a:t>
                      </a:r>
                    </a:p>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It may not be feasible to expand IRIS state-wide (developer capacity); there may be a better options available  </a:t>
                      </a:r>
                    </a:p>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Ensuring intake locations meet families where they are and that this doesn't delay service attainment (especially EI)</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4444775"/>
                  </a:ext>
                </a:extLst>
              </a:tr>
              <a:tr h="488907">
                <a:tc>
                  <a:txBody>
                    <a:bodyPr/>
                    <a:lstStyle/>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Ideas that broaden opportunities to earn credit were ranked highest in survey (e.g., by aligning training requirements, offering integrated training, credit for job-embedded PD)</a:t>
                      </a:r>
                    </a:p>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Clear desire to streamline systems and TA supports too</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tc>
                  <a:txBody>
                    <a:bodyPr/>
                    <a:lstStyle/>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Concern that other state-wide 3</a:t>
                      </a:r>
                      <a:r>
                        <a:rPr lang="en-US" sz="1000" baseline="30000">
                          <a:solidFill>
                            <a:schemeClr val="tx1">
                              <a:lumMod val="75000"/>
                              <a:lumOff val="25000"/>
                            </a:schemeClr>
                          </a:solidFill>
                          <a:latin typeface="Arial"/>
                          <a:cs typeface="Arial"/>
                        </a:rPr>
                        <a:t>rd</a:t>
                      </a:r>
                      <a:r>
                        <a:rPr lang="en-US" sz="1000">
                          <a:solidFill>
                            <a:schemeClr val="tx1">
                              <a:lumMod val="75000"/>
                              <a:lumOff val="25000"/>
                            </a:schemeClr>
                          </a:solidFill>
                          <a:latin typeface="Arial"/>
                          <a:cs typeface="Arial"/>
                        </a:rPr>
                        <a:t> party training providers are not included; without them, recommendations will be less meaningful/incomplete (especially ISBE)</a:t>
                      </a:r>
                    </a:p>
                    <a:p>
                      <a:pPr marL="171450" indent="-171450">
                        <a:spcAft>
                          <a:spcPts val="100"/>
                        </a:spcAft>
                        <a:buFont typeface="Arial" panose="020B0604020202020204" pitchFamily="34" charset="0"/>
                        <a:buChar char="•"/>
                      </a:pPr>
                      <a:r>
                        <a:rPr lang="en-US" sz="1000">
                          <a:solidFill>
                            <a:schemeClr val="tx1">
                              <a:lumMod val="75000"/>
                              <a:lumOff val="25000"/>
                            </a:schemeClr>
                          </a:solidFill>
                          <a:latin typeface="Arial"/>
                          <a:cs typeface="Arial"/>
                        </a:rPr>
                        <a:t>Many T&amp;TA alignment opportunities seem to be at the State level; how do these align to our regional focus</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12700" cap="flat" cmpd="sng" algn="ctr">
                      <a:solidFill>
                        <a:schemeClr val="bg2">
                          <a:lumMod val="90000"/>
                        </a:schemeClr>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3606608"/>
                  </a:ext>
                </a:extLst>
              </a:tr>
              <a:tr h="582100">
                <a:tc>
                  <a:txBody>
                    <a:bodyPr/>
                    <a:lstStyle/>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Survey showed greater variation in which ideas would have the highest impact, but almost all responses favored all ideas</a:t>
                      </a:r>
                    </a:p>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Shared planning (that still allows local identity) has come up as a top priority in B-5 IL meetings</a:t>
                      </a:r>
                    </a:p>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Recognition that merging councils can work if shared planning is adopted by all &amp; there is clarity in goals</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Feasibility to create a shared agenda for a large geographical area (e.g., county level or for multiple counties)</a:t>
                      </a:r>
                    </a:p>
                    <a:p>
                      <a:pPr marL="171450" marR="0" lvl="0" indent="-171450" algn="l" defTabSz="342900" rtl="0" eaLnBrk="1" fontAlgn="auto" latinLnBrk="0" hangingPunct="1">
                        <a:lnSpc>
                          <a:spcPct val="100000"/>
                        </a:lnSpc>
                        <a:spcBef>
                          <a:spcPts val="0"/>
                        </a:spcBef>
                        <a:spcAft>
                          <a:spcPts val="100"/>
                        </a:spcAft>
                        <a:buClrTx/>
                        <a:buSzTx/>
                        <a:buFont typeface="Arial" panose="020B0604020202020204" pitchFamily="34" charset="0"/>
                        <a:buChar char="•"/>
                        <a:tabLst/>
                        <a:defRPr/>
                      </a:pPr>
                      <a:r>
                        <a:rPr lang="en-US" sz="1000">
                          <a:solidFill>
                            <a:schemeClr val="tx1">
                              <a:lumMod val="75000"/>
                              <a:lumOff val="25000"/>
                            </a:schemeClr>
                          </a:solidFill>
                          <a:latin typeface="Arial"/>
                          <a:cs typeface="Arial"/>
                        </a:rPr>
                        <a:t>Ensuring consolidated or standardized tools can still be tailored to the local context and needs</a:t>
                      </a:r>
                    </a:p>
                    <a:p>
                      <a:pPr marL="171450" marR="0" lvl="0" indent="-171450" algn="l" rtl="0" eaLnBrk="1" fontAlgn="auto" latinLnBrk="0" hangingPunct="1">
                        <a:lnSpc>
                          <a:spcPct val="100000"/>
                        </a:lnSpc>
                        <a:spcBef>
                          <a:spcPts val="0"/>
                        </a:spcBef>
                        <a:spcAft>
                          <a:spcPts val="100"/>
                        </a:spcAft>
                        <a:buClrTx/>
                        <a:buSzTx/>
                        <a:buFont typeface="Arial" panose="020B0604020202020204" pitchFamily="34" charset="0"/>
                        <a:buChar char="•"/>
                      </a:pPr>
                      <a:r>
                        <a:rPr lang="en-US" sz="1000">
                          <a:solidFill>
                            <a:schemeClr val="tx1">
                              <a:lumMod val="75000"/>
                              <a:lumOff val="25000"/>
                            </a:schemeClr>
                          </a:solidFill>
                          <a:latin typeface="Arial"/>
                          <a:cs typeface="Arial"/>
                        </a:rPr>
                        <a:t>Ensuring that parent voice would still be included and relevant to the work </a:t>
                      </a:r>
                    </a:p>
                  </a:txBody>
                  <a:tcPr marR="4572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bg2">
                          <a:lumMod val="90000"/>
                        </a:schemeClr>
                      </a:solidFill>
                      <a:prstDash val="sysDash"/>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val="3094176796"/>
                  </a:ext>
                </a:extLst>
              </a:tr>
            </a:tbl>
          </a:graphicData>
        </a:graphic>
      </p:graphicFrame>
      <p:sp>
        <p:nvSpPr>
          <p:cNvPr id="11" name="Rectangle 10">
            <a:extLst>
              <a:ext uri="{FF2B5EF4-FFF2-40B4-BE49-F238E27FC236}">
                <a16:creationId xmlns:a16="http://schemas.microsoft.com/office/drawing/2014/main" id="{2EFBB8C0-FF85-8067-613C-E49A60E51730}"/>
              </a:ext>
            </a:extLst>
          </p:cNvPr>
          <p:cNvSpPr/>
          <p:nvPr/>
        </p:nvSpPr>
        <p:spPr>
          <a:xfrm>
            <a:off x="284307" y="1512656"/>
            <a:ext cx="968189" cy="52448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a:latin typeface="Arial" panose="020B0604020202020204" pitchFamily="34" charset="0"/>
                <a:cs typeface="Arial" panose="020B0604020202020204" pitchFamily="34" charset="0"/>
              </a:rPr>
              <a:t>Integrated intake &amp; referral</a:t>
            </a:r>
          </a:p>
        </p:txBody>
      </p:sp>
      <p:sp>
        <p:nvSpPr>
          <p:cNvPr id="12" name="Rectangle 11">
            <a:extLst>
              <a:ext uri="{FF2B5EF4-FFF2-40B4-BE49-F238E27FC236}">
                <a16:creationId xmlns:a16="http://schemas.microsoft.com/office/drawing/2014/main" id="{0C53FD44-172F-5715-B942-EA7634F89703}"/>
              </a:ext>
            </a:extLst>
          </p:cNvPr>
          <p:cNvSpPr/>
          <p:nvPr/>
        </p:nvSpPr>
        <p:spPr>
          <a:xfrm>
            <a:off x="284307" y="3425690"/>
            <a:ext cx="968189" cy="524487"/>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a:latin typeface="Arial" panose="020B0604020202020204" pitchFamily="34" charset="0"/>
                <a:cs typeface="Arial" panose="020B0604020202020204" pitchFamily="34" charset="0"/>
              </a:rPr>
              <a:t>Community development</a:t>
            </a:r>
          </a:p>
        </p:txBody>
      </p:sp>
      <p:sp>
        <p:nvSpPr>
          <p:cNvPr id="13" name="Rectangle 12">
            <a:extLst>
              <a:ext uri="{FF2B5EF4-FFF2-40B4-BE49-F238E27FC236}">
                <a16:creationId xmlns:a16="http://schemas.microsoft.com/office/drawing/2014/main" id="{B36A179E-4353-A9E2-8AF2-CBD14E2D9903}"/>
              </a:ext>
            </a:extLst>
          </p:cNvPr>
          <p:cNvSpPr/>
          <p:nvPr/>
        </p:nvSpPr>
        <p:spPr>
          <a:xfrm>
            <a:off x="284307" y="821612"/>
            <a:ext cx="968189" cy="524487"/>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a:latin typeface="Arial" panose="020B0604020202020204" pitchFamily="34" charset="0"/>
                <a:cs typeface="Arial" panose="020B0604020202020204" pitchFamily="34" charset="0"/>
              </a:rPr>
              <a:t>Aligned governance &amp; systems</a:t>
            </a:r>
          </a:p>
        </p:txBody>
      </p:sp>
      <p:sp>
        <p:nvSpPr>
          <p:cNvPr id="14" name="Rectangle 13">
            <a:extLst>
              <a:ext uri="{FF2B5EF4-FFF2-40B4-BE49-F238E27FC236}">
                <a16:creationId xmlns:a16="http://schemas.microsoft.com/office/drawing/2014/main" id="{F65CE152-CA17-9EC9-5F9C-CCFD1C05E055}"/>
              </a:ext>
            </a:extLst>
          </p:cNvPr>
          <p:cNvSpPr/>
          <p:nvPr/>
        </p:nvSpPr>
        <p:spPr>
          <a:xfrm>
            <a:off x="284307" y="2536401"/>
            <a:ext cx="968189" cy="524486"/>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a:latin typeface="Arial" panose="020B0604020202020204" pitchFamily="34" charset="0"/>
                <a:cs typeface="Arial" panose="020B0604020202020204" pitchFamily="34" charset="0"/>
              </a:rPr>
              <a:t>T&amp;TA</a:t>
            </a:r>
          </a:p>
        </p:txBody>
      </p:sp>
      <p:grpSp>
        <p:nvGrpSpPr>
          <p:cNvPr id="4" name="Group 3">
            <a:extLst>
              <a:ext uri="{FF2B5EF4-FFF2-40B4-BE49-F238E27FC236}">
                <a16:creationId xmlns:a16="http://schemas.microsoft.com/office/drawing/2014/main" id="{BD426157-DBB9-3A4C-801B-818C4FD64621}"/>
              </a:ext>
            </a:extLst>
          </p:cNvPr>
          <p:cNvGrpSpPr/>
          <p:nvPr/>
        </p:nvGrpSpPr>
        <p:grpSpPr>
          <a:xfrm>
            <a:off x="7269096" y="108537"/>
            <a:ext cx="1836210" cy="380889"/>
            <a:chOff x="6936428" y="169499"/>
            <a:chExt cx="1856508" cy="416630"/>
          </a:xfrm>
        </p:grpSpPr>
        <p:sp>
          <p:nvSpPr>
            <p:cNvPr id="5" name="TextBox 4">
              <a:extLst>
                <a:ext uri="{FF2B5EF4-FFF2-40B4-BE49-F238E27FC236}">
                  <a16:creationId xmlns:a16="http://schemas.microsoft.com/office/drawing/2014/main" id="{BEFD89D8-611F-2338-A407-378EF4276CD6}"/>
                </a:ext>
              </a:extLst>
            </p:cNvPr>
            <p:cNvSpPr txBox="1"/>
            <p:nvPr/>
          </p:nvSpPr>
          <p:spPr>
            <a:xfrm>
              <a:off x="6936428" y="202388"/>
              <a:ext cx="1856508" cy="355609"/>
            </a:xfrm>
            <a:prstGeom prst="rect">
              <a:avLst/>
            </a:prstGeom>
            <a:solidFill>
              <a:schemeClr val="bg1"/>
            </a:solidFill>
            <a:ln>
              <a:noFill/>
            </a:ln>
          </p:spPr>
          <p:txBody>
            <a:bodyPr wrap="square" lIns="91440" tIns="45720" rIns="91440" bIns="45720"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9999"/>
                  </a:solidFill>
                  <a:effectLst/>
                  <a:uLnTx/>
                  <a:uFillTx/>
                  <a:latin typeface="Arial"/>
                  <a:ea typeface="+mn-ea"/>
                  <a:cs typeface="Arial"/>
                </a:rPr>
                <a:t>SYNTHESIS OF SURVEY AND AUGUST IAC DISCUSSION</a:t>
              </a:r>
            </a:p>
          </p:txBody>
        </p:sp>
        <p:cxnSp>
          <p:nvCxnSpPr>
            <p:cNvPr id="6" name="Straight Connector 5">
              <a:extLst>
                <a:ext uri="{FF2B5EF4-FFF2-40B4-BE49-F238E27FC236}">
                  <a16:creationId xmlns:a16="http://schemas.microsoft.com/office/drawing/2014/main" id="{C078B739-4D13-F84E-7EBF-A0CB17219612}"/>
                </a:ext>
              </a:extLst>
            </p:cNvPr>
            <p:cNvCxnSpPr>
              <a:cxnSpLocks/>
            </p:cNvCxnSpPr>
            <p:nvPr/>
          </p:nvCxnSpPr>
          <p:spPr>
            <a:xfrm>
              <a:off x="6985413" y="586129"/>
              <a:ext cx="1662275" cy="0"/>
            </a:xfrm>
            <a:prstGeom prst="line">
              <a:avLst/>
            </a:prstGeom>
            <a:ln>
              <a:solidFill>
                <a:srgbClr val="FF9999"/>
              </a:solidFill>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E44FE6EE-7989-D729-5675-D1FA862E8395}"/>
                </a:ext>
              </a:extLst>
            </p:cNvPr>
            <p:cNvCxnSpPr>
              <a:cxnSpLocks/>
            </p:cNvCxnSpPr>
            <p:nvPr/>
          </p:nvCxnSpPr>
          <p:spPr>
            <a:xfrm>
              <a:off x="6985413" y="169499"/>
              <a:ext cx="1662275" cy="0"/>
            </a:xfrm>
            <a:prstGeom prst="line">
              <a:avLst/>
            </a:prstGeom>
            <a:ln>
              <a:solidFill>
                <a:srgbClr val="FF9999"/>
              </a:solidFill>
            </a:ln>
          </p:spPr>
          <p:style>
            <a:lnRef idx="1">
              <a:schemeClr val="dk1"/>
            </a:lnRef>
            <a:fillRef idx="0">
              <a:schemeClr val="dk1"/>
            </a:fillRef>
            <a:effectRef idx="0">
              <a:schemeClr val="dk1"/>
            </a:effectRef>
            <a:fontRef idx="minor">
              <a:schemeClr val="tx1"/>
            </a:fontRef>
          </p:style>
        </p:cxnSp>
      </p:grpSp>
      <p:sp>
        <p:nvSpPr>
          <p:cNvPr id="25" name="Rectangle 24">
            <a:extLst>
              <a:ext uri="{FF2B5EF4-FFF2-40B4-BE49-F238E27FC236}">
                <a16:creationId xmlns:a16="http://schemas.microsoft.com/office/drawing/2014/main" id="{B3089314-ABAE-B3E9-A0B9-941020332A3C}"/>
              </a:ext>
            </a:extLst>
          </p:cNvPr>
          <p:cNvSpPr/>
          <p:nvPr/>
        </p:nvSpPr>
        <p:spPr>
          <a:xfrm>
            <a:off x="1142081" y="4483108"/>
            <a:ext cx="6956889" cy="503073"/>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US" sz="1000" dirty="0">
                <a:solidFill>
                  <a:schemeClr val="tx1">
                    <a:lumMod val="75000"/>
                    <a:lumOff val="25000"/>
                  </a:schemeClr>
                </a:solidFill>
                <a:latin typeface="Arial"/>
                <a:cs typeface="Arial"/>
              </a:rPr>
              <a:t>All ideas from the field received 75% or more support in the IAC survey (i.e., potential for high or medium impact)</a:t>
            </a:r>
          </a:p>
          <a:p>
            <a:pPr marL="171450" indent="-171450">
              <a:buFont typeface="Arial" panose="020B0604020202020204" pitchFamily="34" charset="0"/>
              <a:buChar char="•"/>
            </a:pPr>
            <a:r>
              <a:rPr lang="en-US" sz="1000" dirty="0">
                <a:solidFill>
                  <a:schemeClr val="tx1">
                    <a:lumMod val="75000"/>
                    <a:lumOff val="25000"/>
                  </a:schemeClr>
                </a:solidFill>
                <a:latin typeface="Arial"/>
                <a:cs typeface="Arial"/>
              </a:rPr>
              <a:t>Most reservations relate to details that are part of successful implementation planning - this is the next phase of work.</a:t>
            </a:r>
          </a:p>
        </p:txBody>
      </p:sp>
    </p:spTree>
    <p:extLst>
      <p:ext uri="{BB962C8B-B14F-4D97-AF65-F5344CB8AC3E}">
        <p14:creationId xmlns:p14="http://schemas.microsoft.com/office/powerpoint/2010/main" val="3505704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95EA73B0EEDA4BA61100CBE2441065" ma:contentTypeVersion="14" ma:contentTypeDescription="Create a new document." ma:contentTypeScope="" ma:versionID="6b594b6779811e7c2b1a1b0959da1b19">
  <xsd:schema xmlns:xsd="http://www.w3.org/2001/XMLSchema" xmlns:xs="http://www.w3.org/2001/XMLSchema" xmlns:p="http://schemas.microsoft.com/office/2006/metadata/properties" xmlns:ns3="fb8c23c0-1eb5-4c5a-a46e-c58c28018a08" xmlns:ns4="2b9716fb-7e7a-41ef-a3d4-74cd7e94e362" targetNamespace="http://schemas.microsoft.com/office/2006/metadata/properties" ma:root="true" ma:fieldsID="f94718d09651b100b0d14011a19b24d3" ns3:_="" ns4:_="">
    <xsd:import namespace="fb8c23c0-1eb5-4c5a-a46e-c58c28018a08"/>
    <xsd:import namespace="2b9716fb-7e7a-41ef-a3d4-74cd7e94e36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8c23c0-1eb5-4c5a-a46e-c58c28018a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9716fb-7e7a-41ef-a3d4-74cd7e94e3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fb8c23c0-1eb5-4c5a-a46e-c58c28018a08" xsi:nil="true"/>
  </documentManagement>
</p:properties>
</file>

<file path=customXml/itemProps1.xml><?xml version="1.0" encoding="utf-8"?>
<ds:datastoreItem xmlns:ds="http://schemas.openxmlformats.org/officeDocument/2006/customXml" ds:itemID="{E0678950-06B0-4A36-98E0-948EF03AB0EC}">
  <ds:schemaRefs>
    <ds:schemaRef ds:uri="2b9716fb-7e7a-41ef-a3d4-74cd7e94e362"/>
    <ds:schemaRef ds:uri="fb8c23c0-1eb5-4c5a-a46e-c58c28018a0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471976F-3C4C-4AE2-865A-2C4C0DD90C83}">
  <ds:schemaRefs>
    <ds:schemaRef ds:uri="http://schemas.microsoft.com/sharepoint/v3/contenttype/forms"/>
  </ds:schemaRefs>
</ds:datastoreItem>
</file>

<file path=customXml/itemProps3.xml><?xml version="1.0" encoding="utf-8"?>
<ds:datastoreItem xmlns:ds="http://schemas.openxmlformats.org/officeDocument/2006/customXml" ds:itemID="{7E6E8A1F-E001-429A-90A1-AC18050B231B}">
  <ds:schemaRefs>
    <ds:schemaRef ds:uri="2b9716fb-7e7a-41ef-a3d4-74cd7e94e362"/>
    <ds:schemaRef ds:uri="fb8c23c0-1eb5-4c5a-a46e-c58c28018a0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133</TotalTime>
  <Words>4960</Words>
  <Application>Microsoft Office PowerPoint</Application>
  <PresentationFormat>On-screen Show (16:9)</PresentationFormat>
  <Paragraphs>531</Paragraphs>
  <Slides>25</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Wingdings</vt:lpstr>
      <vt:lpstr>Wingdings 3</vt:lpstr>
      <vt:lpstr>Arial</vt:lpstr>
      <vt:lpstr>Trebuchet MS</vt:lpstr>
      <vt:lpstr>Arial,Sans-Serif</vt:lpstr>
      <vt:lpstr>Facet</vt:lpstr>
      <vt:lpstr>PowerPoint Presentation</vt:lpstr>
      <vt:lpstr>PowerPoint Presentation</vt:lpstr>
      <vt:lpstr>PowerPoint Presentation</vt:lpstr>
      <vt:lpstr>Where are we in this process: Approach and Timeline</vt:lpstr>
      <vt:lpstr>Plan for today</vt:lpstr>
      <vt:lpstr>Scope for priority 1</vt:lpstr>
      <vt:lpstr>Objectives and goals</vt:lpstr>
      <vt:lpstr>Potential IAC directional recommendations (synthesis)</vt:lpstr>
      <vt:lpstr>Summary of IAC feedback on directional recommendations</vt:lpstr>
      <vt:lpstr>Suggested revisions based on committee input</vt:lpstr>
      <vt:lpstr>PowerPoint Presentation</vt:lpstr>
      <vt:lpstr>Breakout Instructions</vt:lpstr>
      <vt:lpstr>Instructions for Debrief</vt:lpstr>
      <vt:lpstr>PowerPoint Presentation</vt:lpstr>
      <vt:lpstr>Instructions for voting</vt:lpstr>
      <vt:lpstr>Approach to review recommendations with  additional stakeholders (the field)</vt:lpstr>
      <vt:lpstr>Next steps</vt:lpstr>
      <vt:lpstr>PowerPoint Presentation</vt:lpstr>
      <vt:lpstr>PowerPoint Presentation</vt:lpstr>
      <vt:lpstr>PowerPoint Presentation</vt:lpstr>
      <vt:lpstr>How do regional intermediaries provide these functions?</vt:lpstr>
      <vt:lpstr>Input from the field (summary of listening sessions)</vt:lpstr>
      <vt:lpstr>Survey results: Direct Services (functions 1-3)</vt:lpstr>
      <vt:lpstr>Survey results: T&amp;TA</vt:lpstr>
      <vt:lpstr>Survey results: Community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Craft, Nicole</dc:creator>
  <cp:lastModifiedBy>Wendy McCullough</cp:lastModifiedBy>
  <cp:revision>33</cp:revision>
  <cp:lastPrinted>2023-09-13T15:28:08Z</cp:lastPrinted>
  <dcterms:modified xsi:type="dcterms:W3CDTF">2023-09-26T15:34:25Z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0x010100A695EA73B0EEDA4BA61100CBE2441065</vt:lpwstr>
  </property>
</Properties>
</file>